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4"/>
  </p:notesMasterIdLst>
  <p:sldIdLst>
    <p:sldId id="256" r:id="rId2"/>
    <p:sldId id="332" r:id="rId3"/>
    <p:sldId id="333" r:id="rId4"/>
    <p:sldId id="351" r:id="rId5"/>
    <p:sldId id="352" r:id="rId6"/>
    <p:sldId id="353" r:id="rId7"/>
    <p:sldId id="350" r:id="rId8"/>
    <p:sldId id="348" r:id="rId9"/>
    <p:sldId id="349" r:id="rId10"/>
    <p:sldId id="340" r:id="rId11"/>
    <p:sldId id="341" r:id="rId12"/>
    <p:sldId id="342" r:id="rId13"/>
    <p:sldId id="343" r:id="rId14"/>
    <p:sldId id="344" r:id="rId15"/>
    <p:sldId id="345" r:id="rId16"/>
    <p:sldId id="346" r:id="rId17"/>
    <p:sldId id="334" r:id="rId18"/>
    <p:sldId id="335" r:id="rId19"/>
    <p:sldId id="354" r:id="rId20"/>
    <p:sldId id="355" r:id="rId21"/>
    <p:sldId id="356" r:id="rId22"/>
    <p:sldId id="35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C3300"/>
    <a:srgbClr val="990000"/>
    <a:srgbClr val="9933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 autoAdjust="0"/>
    <p:restoredTop sz="94280" autoAdjust="0"/>
  </p:normalViewPr>
  <p:slideViewPr>
    <p:cSldViewPr>
      <p:cViewPr varScale="1">
        <p:scale>
          <a:sx n="66" d="100"/>
          <a:sy n="66" d="100"/>
        </p:scale>
        <p:origin x="142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042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A14E74-6F9C-4FDF-8A75-B02679BD6790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829DCE23-55D2-4D40-9082-9E6274D99D07}">
      <dgm:prSet phldrT="[Text]"/>
      <dgm:spPr/>
      <dgm:t>
        <a:bodyPr/>
        <a:lstStyle/>
        <a:p>
          <a:r>
            <a:rPr lang="en-IN" dirty="0" smtClean="0"/>
            <a:t>Outward Supply</a:t>
          </a:r>
          <a:endParaRPr lang="en-IN" dirty="0"/>
        </a:p>
      </dgm:t>
    </dgm:pt>
    <dgm:pt modelId="{26F4D96C-AA84-4BF8-A951-E086FE589579}" type="parTrans" cxnId="{FEF17DB3-5F3B-4B71-B3C2-2660533F9780}">
      <dgm:prSet/>
      <dgm:spPr/>
      <dgm:t>
        <a:bodyPr/>
        <a:lstStyle/>
        <a:p>
          <a:endParaRPr lang="en-IN"/>
        </a:p>
      </dgm:t>
    </dgm:pt>
    <dgm:pt modelId="{1D75EE39-CE72-479F-92E1-591BF99CC751}" type="sibTrans" cxnId="{FEF17DB3-5F3B-4B71-B3C2-2660533F9780}">
      <dgm:prSet/>
      <dgm:spPr/>
      <dgm:t>
        <a:bodyPr/>
        <a:lstStyle/>
        <a:p>
          <a:endParaRPr lang="en-IN"/>
        </a:p>
      </dgm:t>
    </dgm:pt>
    <dgm:pt modelId="{F65CCF1E-557C-4C2E-AEF6-6CD327455437}">
      <dgm:prSet phldrT="[Text]"/>
      <dgm:spPr/>
      <dgm:t>
        <a:bodyPr/>
        <a:lstStyle/>
        <a:p>
          <a:r>
            <a:rPr lang="en-IN" dirty="0" smtClean="0"/>
            <a:t>Accept</a:t>
          </a:r>
          <a:endParaRPr lang="en-IN" dirty="0"/>
        </a:p>
      </dgm:t>
    </dgm:pt>
    <dgm:pt modelId="{288E396F-3454-44EC-B93B-15FC92846CDD}" type="parTrans" cxnId="{65D6F293-4531-4737-9476-C7D66C0BB8CE}">
      <dgm:prSet/>
      <dgm:spPr/>
      <dgm:t>
        <a:bodyPr/>
        <a:lstStyle/>
        <a:p>
          <a:endParaRPr lang="en-IN"/>
        </a:p>
      </dgm:t>
    </dgm:pt>
    <dgm:pt modelId="{7F7EC4D7-A542-44F0-B755-63DD606C1BE9}" type="sibTrans" cxnId="{65D6F293-4531-4737-9476-C7D66C0BB8CE}">
      <dgm:prSet/>
      <dgm:spPr/>
      <dgm:t>
        <a:bodyPr/>
        <a:lstStyle/>
        <a:p>
          <a:endParaRPr lang="en-IN"/>
        </a:p>
      </dgm:t>
    </dgm:pt>
    <dgm:pt modelId="{3E31E5A2-93C5-418D-832A-D5926179E1C9}">
      <dgm:prSet phldrT="[Text]"/>
      <dgm:spPr>
        <a:solidFill>
          <a:srgbClr val="C00000"/>
        </a:solidFill>
      </dgm:spPr>
      <dgm:t>
        <a:bodyPr/>
        <a:lstStyle/>
        <a:p>
          <a:r>
            <a:rPr lang="en-IN" dirty="0" smtClean="0"/>
            <a:t>Delete</a:t>
          </a:r>
          <a:endParaRPr lang="en-IN" dirty="0"/>
        </a:p>
      </dgm:t>
    </dgm:pt>
    <dgm:pt modelId="{15C44ACA-F265-4324-9953-94A5F4FAEFBF}" type="parTrans" cxnId="{138CE0D6-1B29-4053-B3E1-DBCD9FCF6461}">
      <dgm:prSet/>
      <dgm:spPr/>
      <dgm:t>
        <a:bodyPr/>
        <a:lstStyle/>
        <a:p>
          <a:endParaRPr lang="en-IN"/>
        </a:p>
      </dgm:t>
    </dgm:pt>
    <dgm:pt modelId="{E5C78962-203E-48E5-8107-2B2021BB3F54}" type="sibTrans" cxnId="{138CE0D6-1B29-4053-B3E1-DBCD9FCF6461}">
      <dgm:prSet/>
      <dgm:spPr/>
      <dgm:t>
        <a:bodyPr/>
        <a:lstStyle/>
        <a:p>
          <a:endParaRPr lang="en-IN"/>
        </a:p>
      </dgm:t>
    </dgm:pt>
    <dgm:pt modelId="{EA780B0E-ECCE-466B-96F3-2300FCB4DE37}">
      <dgm:prSet phldrT="[Text]"/>
      <dgm:spPr>
        <a:solidFill>
          <a:srgbClr val="C00000"/>
        </a:solidFill>
      </dgm:spPr>
      <dgm:t>
        <a:bodyPr/>
        <a:lstStyle/>
        <a:p>
          <a:r>
            <a:rPr lang="en-IN" dirty="0" smtClean="0"/>
            <a:t>Modify</a:t>
          </a:r>
          <a:endParaRPr lang="en-IN" dirty="0"/>
        </a:p>
      </dgm:t>
    </dgm:pt>
    <dgm:pt modelId="{B2FF50FD-0B03-470B-B63C-D3189A18C100}" type="parTrans" cxnId="{124CED65-4035-4249-89A6-0332F6BA6C91}">
      <dgm:prSet/>
      <dgm:spPr/>
      <dgm:t>
        <a:bodyPr/>
        <a:lstStyle/>
        <a:p>
          <a:endParaRPr lang="en-IN"/>
        </a:p>
      </dgm:t>
    </dgm:pt>
    <dgm:pt modelId="{49BC0C3F-8E0C-49D2-BFAB-A7C6B2CCA14C}" type="sibTrans" cxnId="{124CED65-4035-4249-89A6-0332F6BA6C91}">
      <dgm:prSet/>
      <dgm:spPr/>
      <dgm:t>
        <a:bodyPr/>
        <a:lstStyle/>
        <a:p>
          <a:endParaRPr lang="en-IN"/>
        </a:p>
      </dgm:t>
    </dgm:pt>
    <dgm:pt modelId="{5EF1928D-4049-45FB-ABA7-C25E958F7471}">
      <dgm:prSet phldrT="[Text]"/>
      <dgm:spPr>
        <a:solidFill>
          <a:srgbClr val="C00000"/>
        </a:solidFill>
      </dgm:spPr>
      <dgm:t>
        <a:bodyPr/>
        <a:lstStyle/>
        <a:p>
          <a:r>
            <a:rPr lang="en-IN" dirty="0" smtClean="0"/>
            <a:t>Insert</a:t>
          </a:r>
          <a:endParaRPr lang="en-IN" dirty="0"/>
        </a:p>
      </dgm:t>
    </dgm:pt>
    <dgm:pt modelId="{20305256-AEE9-4D1F-86D0-6971847FB0F0}" type="parTrans" cxnId="{C40B8BB7-3BF2-4887-83D0-F40FE2014DA7}">
      <dgm:prSet/>
      <dgm:spPr/>
      <dgm:t>
        <a:bodyPr/>
        <a:lstStyle/>
        <a:p>
          <a:endParaRPr lang="en-IN"/>
        </a:p>
      </dgm:t>
    </dgm:pt>
    <dgm:pt modelId="{02F076EF-DD65-4866-9E57-689956A4801F}" type="sibTrans" cxnId="{C40B8BB7-3BF2-4887-83D0-F40FE2014DA7}">
      <dgm:prSet/>
      <dgm:spPr/>
      <dgm:t>
        <a:bodyPr/>
        <a:lstStyle/>
        <a:p>
          <a:endParaRPr lang="en-IN"/>
        </a:p>
      </dgm:t>
    </dgm:pt>
    <dgm:pt modelId="{5D236D96-C0A4-4561-BE38-0DB05112C778}">
      <dgm:prSet phldrT="[Text]"/>
      <dgm:spPr>
        <a:noFill/>
      </dgm:spPr>
      <dgm:t>
        <a:bodyPr/>
        <a:lstStyle/>
        <a:p>
          <a:endParaRPr lang="en-IN" dirty="0"/>
        </a:p>
      </dgm:t>
    </dgm:pt>
    <dgm:pt modelId="{989A9630-4F74-4EC4-B558-4F19285CD87C}" type="sibTrans" cxnId="{60819ED8-0343-4309-A5AE-C454957B3150}">
      <dgm:prSet/>
      <dgm:spPr/>
      <dgm:t>
        <a:bodyPr/>
        <a:lstStyle/>
        <a:p>
          <a:endParaRPr lang="en-IN"/>
        </a:p>
      </dgm:t>
    </dgm:pt>
    <dgm:pt modelId="{B6FB0E0C-63C5-4643-A4CF-6ECC00068E24}" type="parTrans" cxnId="{60819ED8-0343-4309-A5AE-C454957B3150}">
      <dgm:prSet/>
      <dgm:spPr/>
      <dgm:t>
        <a:bodyPr/>
        <a:lstStyle/>
        <a:p>
          <a:endParaRPr lang="en-IN"/>
        </a:p>
      </dgm:t>
    </dgm:pt>
    <dgm:pt modelId="{CAD8ABA1-ED8D-4C99-8FD7-85A253213624}" type="pres">
      <dgm:prSet presAssocID="{FCA14E74-6F9C-4FDF-8A75-B02679BD6790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IN"/>
        </a:p>
      </dgm:t>
    </dgm:pt>
    <dgm:pt modelId="{138481DD-92F6-4CEA-A984-1556140B9983}" type="pres">
      <dgm:prSet presAssocID="{829DCE23-55D2-4D40-9082-9E6274D99D07}" presName="vertOne" presStyleCnt="0"/>
      <dgm:spPr/>
    </dgm:pt>
    <dgm:pt modelId="{1BCA46B0-08C9-41C8-9252-8C1331BE8277}" type="pres">
      <dgm:prSet presAssocID="{829DCE23-55D2-4D40-9082-9E6274D99D07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92995A5A-4FBE-4486-8ED7-BEDD07ED4AE4}" type="pres">
      <dgm:prSet presAssocID="{829DCE23-55D2-4D40-9082-9E6274D99D07}" presName="parTransOne" presStyleCnt="0"/>
      <dgm:spPr/>
    </dgm:pt>
    <dgm:pt modelId="{20EE98DB-00EB-4A62-B6B6-2F914926B3F8}" type="pres">
      <dgm:prSet presAssocID="{829DCE23-55D2-4D40-9082-9E6274D99D07}" presName="horzOne" presStyleCnt="0"/>
      <dgm:spPr/>
    </dgm:pt>
    <dgm:pt modelId="{28511A0A-84B8-42A6-BC1E-C895C2BA196F}" type="pres">
      <dgm:prSet presAssocID="{F65CCF1E-557C-4C2E-AEF6-6CD327455437}" presName="vertTwo" presStyleCnt="0"/>
      <dgm:spPr/>
    </dgm:pt>
    <dgm:pt modelId="{F4388303-36C2-408D-B6BA-CB88EA1DB90F}" type="pres">
      <dgm:prSet presAssocID="{F65CCF1E-557C-4C2E-AEF6-6CD327455437}" presName="txTwo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88F90769-7873-4DE3-82B7-12C097EB9243}" type="pres">
      <dgm:prSet presAssocID="{F65CCF1E-557C-4C2E-AEF6-6CD327455437}" presName="parTransTwo" presStyleCnt="0"/>
      <dgm:spPr/>
    </dgm:pt>
    <dgm:pt modelId="{B31355EC-4EAC-4505-8007-101224B511C7}" type="pres">
      <dgm:prSet presAssocID="{F65CCF1E-557C-4C2E-AEF6-6CD327455437}" presName="horzTwo" presStyleCnt="0"/>
      <dgm:spPr/>
    </dgm:pt>
    <dgm:pt modelId="{58A6FD76-AE45-40A4-9BF9-3B52F975A5D1}" type="pres">
      <dgm:prSet presAssocID="{5D236D96-C0A4-4561-BE38-0DB05112C778}" presName="vertThree" presStyleCnt="0"/>
      <dgm:spPr/>
    </dgm:pt>
    <dgm:pt modelId="{C86C499B-5394-4FE0-B479-C629AE5DB7D6}" type="pres">
      <dgm:prSet presAssocID="{5D236D96-C0A4-4561-BE38-0DB05112C778}" presName="txThree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B8F5F240-CECD-400A-A33D-8FF0F3E8E474}" type="pres">
      <dgm:prSet presAssocID="{5D236D96-C0A4-4561-BE38-0DB05112C778}" presName="horzThree" presStyleCnt="0"/>
      <dgm:spPr/>
    </dgm:pt>
    <dgm:pt modelId="{A8CF8AF4-C24E-434F-BF01-6D403FF05D7D}" type="pres">
      <dgm:prSet presAssocID="{7F7EC4D7-A542-44F0-B755-63DD606C1BE9}" presName="sibSpaceTwo" presStyleCnt="0"/>
      <dgm:spPr/>
    </dgm:pt>
    <dgm:pt modelId="{288B61D4-012E-41C9-9FFF-54BD4B310BEC}" type="pres">
      <dgm:prSet presAssocID="{3E31E5A2-93C5-418D-832A-D5926179E1C9}" presName="vertTwo" presStyleCnt="0"/>
      <dgm:spPr/>
    </dgm:pt>
    <dgm:pt modelId="{3DDDA9FC-0DA9-43E8-984F-9B4EF181F7E3}" type="pres">
      <dgm:prSet presAssocID="{3E31E5A2-93C5-418D-832A-D5926179E1C9}" presName="txTwo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53F741B5-FB41-4FAE-BD66-22A25864CAEF}" type="pres">
      <dgm:prSet presAssocID="{3E31E5A2-93C5-418D-832A-D5926179E1C9}" presName="horzTwo" presStyleCnt="0"/>
      <dgm:spPr/>
    </dgm:pt>
    <dgm:pt modelId="{44F7D435-5F2E-4604-ABC3-3413E62319D2}" type="pres">
      <dgm:prSet presAssocID="{E5C78962-203E-48E5-8107-2B2021BB3F54}" presName="sibSpaceTwo" presStyleCnt="0"/>
      <dgm:spPr/>
    </dgm:pt>
    <dgm:pt modelId="{039F6C60-150B-4853-8EAA-DEC1BC0BB6AC}" type="pres">
      <dgm:prSet presAssocID="{EA780B0E-ECCE-466B-96F3-2300FCB4DE37}" presName="vertTwo" presStyleCnt="0"/>
      <dgm:spPr/>
    </dgm:pt>
    <dgm:pt modelId="{BFF98F1C-17ED-4343-88CC-1950638BBA44}" type="pres">
      <dgm:prSet presAssocID="{EA780B0E-ECCE-466B-96F3-2300FCB4DE37}" presName="txTwo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8419F77A-9E93-4517-A64A-E4A3EF8DF58E}" type="pres">
      <dgm:prSet presAssocID="{EA780B0E-ECCE-466B-96F3-2300FCB4DE37}" presName="horzTwo" presStyleCnt="0"/>
      <dgm:spPr/>
    </dgm:pt>
    <dgm:pt modelId="{636C01C0-565C-4594-954A-E1EB96757E51}" type="pres">
      <dgm:prSet presAssocID="{49BC0C3F-8E0C-49D2-BFAB-A7C6B2CCA14C}" presName="sibSpaceTwo" presStyleCnt="0"/>
      <dgm:spPr/>
    </dgm:pt>
    <dgm:pt modelId="{C0FA218F-4C3A-4F9B-97B7-B7B8ACB95B4B}" type="pres">
      <dgm:prSet presAssocID="{5EF1928D-4049-45FB-ABA7-C25E958F7471}" presName="vertTwo" presStyleCnt="0"/>
      <dgm:spPr/>
    </dgm:pt>
    <dgm:pt modelId="{F1E2D7B5-8D26-4769-88CF-5CE0DF419D35}" type="pres">
      <dgm:prSet presAssocID="{5EF1928D-4049-45FB-ABA7-C25E958F7471}" presName="txTwo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0D07E3FD-9675-4186-B563-D4817821CD23}" type="pres">
      <dgm:prSet presAssocID="{5EF1928D-4049-45FB-ABA7-C25E958F7471}" presName="horzTwo" presStyleCnt="0"/>
      <dgm:spPr/>
    </dgm:pt>
  </dgm:ptLst>
  <dgm:cxnLst>
    <dgm:cxn modelId="{124CED65-4035-4249-89A6-0332F6BA6C91}" srcId="{829DCE23-55D2-4D40-9082-9E6274D99D07}" destId="{EA780B0E-ECCE-466B-96F3-2300FCB4DE37}" srcOrd="2" destOrd="0" parTransId="{B2FF50FD-0B03-470B-B63C-D3189A18C100}" sibTransId="{49BC0C3F-8E0C-49D2-BFAB-A7C6B2CCA14C}"/>
    <dgm:cxn modelId="{B17D101E-484A-4E32-960B-083F3512730D}" type="presOf" srcId="{3E31E5A2-93C5-418D-832A-D5926179E1C9}" destId="{3DDDA9FC-0DA9-43E8-984F-9B4EF181F7E3}" srcOrd="0" destOrd="0" presId="urn:microsoft.com/office/officeart/2005/8/layout/hierarchy4"/>
    <dgm:cxn modelId="{A0298AD4-B3E4-44CF-A243-22D726DC2B92}" type="presOf" srcId="{EA780B0E-ECCE-466B-96F3-2300FCB4DE37}" destId="{BFF98F1C-17ED-4343-88CC-1950638BBA44}" srcOrd="0" destOrd="0" presId="urn:microsoft.com/office/officeart/2005/8/layout/hierarchy4"/>
    <dgm:cxn modelId="{65D6F293-4531-4737-9476-C7D66C0BB8CE}" srcId="{829DCE23-55D2-4D40-9082-9E6274D99D07}" destId="{F65CCF1E-557C-4C2E-AEF6-6CD327455437}" srcOrd="0" destOrd="0" parTransId="{288E396F-3454-44EC-B93B-15FC92846CDD}" sibTransId="{7F7EC4D7-A542-44F0-B755-63DD606C1BE9}"/>
    <dgm:cxn modelId="{3925F5BE-1F95-4912-A210-57DB161E55CE}" type="presOf" srcId="{F65CCF1E-557C-4C2E-AEF6-6CD327455437}" destId="{F4388303-36C2-408D-B6BA-CB88EA1DB90F}" srcOrd="0" destOrd="0" presId="urn:microsoft.com/office/officeart/2005/8/layout/hierarchy4"/>
    <dgm:cxn modelId="{505559DC-7A1F-495D-B945-BC43F4885FF2}" type="presOf" srcId="{FCA14E74-6F9C-4FDF-8A75-B02679BD6790}" destId="{CAD8ABA1-ED8D-4C99-8FD7-85A253213624}" srcOrd="0" destOrd="0" presId="urn:microsoft.com/office/officeart/2005/8/layout/hierarchy4"/>
    <dgm:cxn modelId="{04C72456-844D-408C-B1E5-EA536B15F89A}" type="presOf" srcId="{5EF1928D-4049-45FB-ABA7-C25E958F7471}" destId="{F1E2D7B5-8D26-4769-88CF-5CE0DF419D35}" srcOrd="0" destOrd="0" presId="urn:microsoft.com/office/officeart/2005/8/layout/hierarchy4"/>
    <dgm:cxn modelId="{138CE0D6-1B29-4053-B3E1-DBCD9FCF6461}" srcId="{829DCE23-55D2-4D40-9082-9E6274D99D07}" destId="{3E31E5A2-93C5-418D-832A-D5926179E1C9}" srcOrd="1" destOrd="0" parTransId="{15C44ACA-F265-4324-9953-94A5F4FAEFBF}" sibTransId="{E5C78962-203E-48E5-8107-2B2021BB3F54}"/>
    <dgm:cxn modelId="{572399CA-9855-4096-9AAD-34B764A383AC}" type="presOf" srcId="{5D236D96-C0A4-4561-BE38-0DB05112C778}" destId="{C86C499B-5394-4FE0-B479-C629AE5DB7D6}" srcOrd="0" destOrd="0" presId="urn:microsoft.com/office/officeart/2005/8/layout/hierarchy4"/>
    <dgm:cxn modelId="{C40B8BB7-3BF2-4887-83D0-F40FE2014DA7}" srcId="{829DCE23-55D2-4D40-9082-9E6274D99D07}" destId="{5EF1928D-4049-45FB-ABA7-C25E958F7471}" srcOrd="3" destOrd="0" parTransId="{20305256-AEE9-4D1F-86D0-6971847FB0F0}" sibTransId="{02F076EF-DD65-4866-9E57-689956A4801F}"/>
    <dgm:cxn modelId="{3D1246DC-2FFD-4514-9519-419D7B9369D9}" type="presOf" srcId="{829DCE23-55D2-4D40-9082-9E6274D99D07}" destId="{1BCA46B0-08C9-41C8-9252-8C1331BE8277}" srcOrd="0" destOrd="0" presId="urn:microsoft.com/office/officeart/2005/8/layout/hierarchy4"/>
    <dgm:cxn modelId="{FEF17DB3-5F3B-4B71-B3C2-2660533F9780}" srcId="{FCA14E74-6F9C-4FDF-8A75-B02679BD6790}" destId="{829DCE23-55D2-4D40-9082-9E6274D99D07}" srcOrd="0" destOrd="0" parTransId="{26F4D96C-AA84-4BF8-A951-E086FE589579}" sibTransId="{1D75EE39-CE72-479F-92E1-591BF99CC751}"/>
    <dgm:cxn modelId="{60819ED8-0343-4309-A5AE-C454957B3150}" srcId="{F65CCF1E-557C-4C2E-AEF6-6CD327455437}" destId="{5D236D96-C0A4-4561-BE38-0DB05112C778}" srcOrd="0" destOrd="0" parTransId="{B6FB0E0C-63C5-4643-A4CF-6ECC00068E24}" sibTransId="{989A9630-4F74-4EC4-B558-4F19285CD87C}"/>
    <dgm:cxn modelId="{A24A831A-CD90-4BB4-870E-16E4EEEB3BF0}" type="presParOf" srcId="{CAD8ABA1-ED8D-4C99-8FD7-85A253213624}" destId="{138481DD-92F6-4CEA-A984-1556140B9983}" srcOrd="0" destOrd="0" presId="urn:microsoft.com/office/officeart/2005/8/layout/hierarchy4"/>
    <dgm:cxn modelId="{8E8B69CB-299F-46A6-9E0C-18FB18DD743D}" type="presParOf" srcId="{138481DD-92F6-4CEA-A984-1556140B9983}" destId="{1BCA46B0-08C9-41C8-9252-8C1331BE8277}" srcOrd="0" destOrd="0" presId="urn:microsoft.com/office/officeart/2005/8/layout/hierarchy4"/>
    <dgm:cxn modelId="{6F14F322-EBA6-4026-811B-238CD2957D05}" type="presParOf" srcId="{138481DD-92F6-4CEA-A984-1556140B9983}" destId="{92995A5A-4FBE-4486-8ED7-BEDD07ED4AE4}" srcOrd="1" destOrd="0" presId="urn:microsoft.com/office/officeart/2005/8/layout/hierarchy4"/>
    <dgm:cxn modelId="{2C423EC4-5E2A-473B-91F1-38F63D6D927C}" type="presParOf" srcId="{138481DD-92F6-4CEA-A984-1556140B9983}" destId="{20EE98DB-00EB-4A62-B6B6-2F914926B3F8}" srcOrd="2" destOrd="0" presId="urn:microsoft.com/office/officeart/2005/8/layout/hierarchy4"/>
    <dgm:cxn modelId="{DA36C421-D426-43B7-B6A9-AAEDBAD2DD6C}" type="presParOf" srcId="{20EE98DB-00EB-4A62-B6B6-2F914926B3F8}" destId="{28511A0A-84B8-42A6-BC1E-C895C2BA196F}" srcOrd="0" destOrd="0" presId="urn:microsoft.com/office/officeart/2005/8/layout/hierarchy4"/>
    <dgm:cxn modelId="{7C1C6875-A104-463A-BB2A-9A7926AC3708}" type="presParOf" srcId="{28511A0A-84B8-42A6-BC1E-C895C2BA196F}" destId="{F4388303-36C2-408D-B6BA-CB88EA1DB90F}" srcOrd="0" destOrd="0" presId="urn:microsoft.com/office/officeart/2005/8/layout/hierarchy4"/>
    <dgm:cxn modelId="{F1D40EC5-42FD-4A17-B489-B4A3950680C5}" type="presParOf" srcId="{28511A0A-84B8-42A6-BC1E-C895C2BA196F}" destId="{88F90769-7873-4DE3-82B7-12C097EB9243}" srcOrd="1" destOrd="0" presId="urn:microsoft.com/office/officeart/2005/8/layout/hierarchy4"/>
    <dgm:cxn modelId="{F946D25B-F0B7-4F1A-8D15-3EDE3E45CA87}" type="presParOf" srcId="{28511A0A-84B8-42A6-BC1E-C895C2BA196F}" destId="{B31355EC-4EAC-4505-8007-101224B511C7}" srcOrd="2" destOrd="0" presId="urn:microsoft.com/office/officeart/2005/8/layout/hierarchy4"/>
    <dgm:cxn modelId="{F5DF6925-EE81-4A77-960E-C8A0AD7D23E7}" type="presParOf" srcId="{B31355EC-4EAC-4505-8007-101224B511C7}" destId="{58A6FD76-AE45-40A4-9BF9-3B52F975A5D1}" srcOrd="0" destOrd="0" presId="urn:microsoft.com/office/officeart/2005/8/layout/hierarchy4"/>
    <dgm:cxn modelId="{C2ABEE7F-C503-4C3A-AA36-D141F8C15AEB}" type="presParOf" srcId="{58A6FD76-AE45-40A4-9BF9-3B52F975A5D1}" destId="{C86C499B-5394-4FE0-B479-C629AE5DB7D6}" srcOrd="0" destOrd="0" presId="urn:microsoft.com/office/officeart/2005/8/layout/hierarchy4"/>
    <dgm:cxn modelId="{64670632-92E9-4C4E-8D6B-65A199D2B5F3}" type="presParOf" srcId="{58A6FD76-AE45-40A4-9BF9-3B52F975A5D1}" destId="{B8F5F240-CECD-400A-A33D-8FF0F3E8E474}" srcOrd="1" destOrd="0" presId="urn:microsoft.com/office/officeart/2005/8/layout/hierarchy4"/>
    <dgm:cxn modelId="{62BD312F-5621-4AB0-A4A7-5B8E53F8C903}" type="presParOf" srcId="{20EE98DB-00EB-4A62-B6B6-2F914926B3F8}" destId="{A8CF8AF4-C24E-434F-BF01-6D403FF05D7D}" srcOrd="1" destOrd="0" presId="urn:microsoft.com/office/officeart/2005/8/layout/hierarchy4"/>
    <dgm:cxn modelId="{46E90779-0154-4425-84BD-9429284FD0AD}" type="presParOf" srcId="{20EE98DB-00EB-4A62-B6B6-2F914926B3F8}" destId="{288B61D4-012E-41C9-9FFF-54BD4B310BEC}" srcOrd="2" destOrd="0" presId="urn:microsoft.com/office/officeart/2005/8/layout/hierarchy4"/>
    <dgm:cxn modelId="{31842D1B-B4A1-4C15-8BD6-A219348033FC}" type="presParOf" srcId="{288B61D4-012E-41C9-9FFF-54BD4B310BEC}" destId="{3DDDA9FC-0DA9-43E8-984F-9B4EF181F7E3}" srcOrd="0" destOrd="0" presId="urn:microsoft.com/office/officeart/2005/8/layout/hierarchy4"/>
    <dgm:cxn modelId="{11F99980-A030-432E-B8B7-08DB1539FF34}" type="presParOf" srcId="{288B61D4-012E-41C9-9FFF-54BD4B310BEC}" destId="{53F741B5-FB41-4FAE-BD66-22A25864CAEF}" srcOrd="1" destOrd="0" presId="urn:microsoft.com/office/officeart/2005/8/layout/hierarchy4"/>
    <dgm:cxn modelId="{BCD7B54F-2CD0-4CA3-9ED9-A9FA51A1DCAF}" type="presParOf" srcId="{20EE98DB-00EB-4A62-B6B6-2F914926B3F8}" destId="{44F7D435-5F2E-4604-ABC3-3413E62319D2}" srcOrd="3" destOrd="0" presId="urn:microsoft.com/office/officeart/2005/8/layout/hierarchy4"/>
    <dgm:cxn modelId="{AE6A8C9D-5F77-4E2B-9F70-92E6D1DBAD6F}" type="presParOf" srcId="{20EE98DB-00EB-4A62-B6B6-2F914926B3F8}" destId="{039F6C60-150B-4853-8EAA-DEC1BC0BB6AC}" srcOrd="4" destOrd="0" presId="urn:microsoft.com/office/officeart/2005/8/layout/hierarchy4"/>
    <dgm:cxn modelId="{65BE5044-4213-4699-88EF-08E6B65C8E43}" type="presParOf" srcId="{039F6C60-150B-4853-8EAA-DEC1BC0BB6AC}" destId="{BFF98F1C-17ED-4343-88CC-1950638BBA44}" srcOrd="0" destOrd="0" presId="urn:microsoft.com/office/officeart/2005/8/layout/hierarchy4"/>
    <dgm:cxn modelId="{89308387-C8F5-4D5E-80EC-9EA66B82895A}" type="presParOf" srcId="{039F6C60-150B-4853-8EAA-DEC1BC0BB6AC}" destId="{8419F77A-9E93-4517-A64A-E4A3EF8DF58E}" srcOrd="1" destOrd="0" presId="urn:microsoft.com/office/officeart/2005/8/layout/hierarchy4"/>
    <dgm:cxn modelId="{CD58BEA8-7E46-43C9-9336-5325CBF82362}" type="presParOf" srcId="{20EE98DB-00EB-4A62-B6B6-2F914926B3F8}" destId="{636C01C0-565C-4594-954A-E1EB96757E51}" srcOrd="5" destOrd="0" presId="urn:microsoft.com/office/officeart/2005/8/layout/hierarchy4"/>
    <dgm:cxn modelId="{1C1A7D7E-5C23-4EFD-988B-D715BDEC3620}" type="presParOf" srcId="{20EE98DB-00EB-4A62-B6B6-2F914926B3F8}" destId="{C0FA218F-4C3A-4F9B-97B7-B7B8ACB95B4B}" srcOrd="6" destOrd="0" presId="urn:microsoft.com/office/officeart/2005/8/layout/hierarchy4"/>
    <dgm:cxn modelId="{85AEED53-E93D-4B7A-B506-07D221ECDF82}" type="presParOf" srcId="{C0FA218F-4C3A-4F9B-97B7-B7B8ACB95B4B}" destId="{F1E2D7B5-8D26-4769-88CF-5CE0DF419D35}" srcOrd="0" destOrd="0" presId="urn:microsoft.com/office/officeart/2005/8/layout/hierarchy4"/>
    <dgm:cxn modelId="{279F13D3-1FE2-4BAD-AEA1-24B0D9250465}" type="presParOf" srcId="{C0FA218F-4C3A-4F9B-97B7-B7B8ACB95B4B}" destId="{0D07E3FD-9675-4186-B563-D4817821CD2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09497-D687-4100-A81F-2075378AB336}" type="datetimeFigureOut">
              <a:rPr lang="en-IN" smtClean="0"/>
              <a:pPr/>
              <a:t>07-03-2017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8464AE-D2E9-44C4-88EA-27B6AD50C52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6317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464AE-D2E9-44C4-88EA-27B6AD50C52C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75187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464AE-D2E9-44C4-88EA-27B6AD50C52C}" type="slidenum">
              <a:rPr lang="en-IN" smtClean="0"/>
              <a:pPr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2636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464AE-D2E9-44C4-88EA-27B6AD50C52C}" type="slidenum">
              <a:rPr lang="en-IN" smtClean="0"/>
              <a:pPr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7379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07-03-2017</a:t>
            </a:r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2002869-F002-4446-8096-EA75B9F6AEE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07-03-2017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2002869-F002-4446-8096-EA75B9F6AEE7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07-03-2017</a:t>
            </a:r>
            <a:endParaRPr lang="en-IN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E2002869-F002-4446-8096-EA75B9F6AEE7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en-US" smtClean="0"/>
              <a:t>07-03-2017</a:t>
            </a:r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2002869-F002-4446-8096-EA75B9F6AEE7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en-US" smtClean="0"/>
              <a:t>07-03-2017</a:t>
            </a:r>
            <a:endParaRPr lang="en-IN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2002869-F002-4446-8096-EA75B9F6AEE7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IN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07-03-2017</a:t>
            </a:r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2002869-F002-4446-8096-EA75B9F6AEE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07-03-2017</a:t>
            </a:r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2002869-F002-4446-8096-EA75B9F6AEE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07-03-2017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2002869-F002-4446-8096-EA75B9F6AEE7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r>
              <a:rPr lang="en-US" smtClean="0"/>
              <a:t>07-03-2017</a:t>
            </a:r>
            <a:endParaRPr lang="en-IN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E2002869-F002-4446-8096-EA75B9F6AEE7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07-03-2017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02869-F002-4446-8096-EA75B9F6AEE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r>
              <a:rPr lang="en-US" smtClean="0"/>
              <a:t>07-03-2017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E2002869-F002-4446-8096-EA75B9F6AEE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07-03-2017</a:t>
            </a:r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2002869-F002-4446-8096-EA75B9F6AEE7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idtc@icai.in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hyperlink" Target="http://www.idtc.icai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Payment of Taxes</a:t>
            </a:r>
            <a:endParaRPr lang="en-IN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0" y="6096000"/>
            <a:ext cx="2209800" cy="685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endParaRPr kumimoji="0" lang="en-IN" sz="2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Due date for payment of taxes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IN" sz="2800" dirty="0" smtClean="0"/>
          </a:p>
          <a:p>
            <a:endParaRPr lang="en-IN" sz="2000" dirty="0"/>
          </a:p>
          <a:p>
            <a:pPr lvl="1"/>
            <a:endParaRPr lang="en-IN" sz="2400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07-03-2017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E2002869-F002-4446-8096-EA75B9F6AEE7}" type="slidenum">
              <a:rPr lang="en-IN" smtClean="0"/>
              <a:pPr/>
              <a:t>2</a:t>
            </a:fld>
            <a:endParaRPr lang="en-IN"/>
          </a:p>
        </p:txBody>
      </p:sp>
      <p:graphicFrame>
        <p:nvGraphicFramePr>
          <p:cNvPr id="9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8381527"/>
              </p:ext>
            </p:extLst>
          </p:nvPr>
        </p:nvGraphicFramePr>
        <p:xfrm>
          <a:off x="152400" y="1600200"/>
          <a:ext cx="8763000" cy="51695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6023"/>
                <a:gridCol w="1795679"/>
                <a:gridCol w="2909498"/>
                <a:gridCol w="2971800"/>
              </a:tblGrid>
              <a:tr h="516445">
                <a:tc>
                  <a:txBody>
                    <a:bodyPr/>
                    <a:lstStyle/>
                    <a:p>
                      <a:r>
                        <a:rPr lang="en-IN" sz="1800" dirty="0" smtClean="0"/>
                        <a:t>Format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 smtClean="0"/>
                        <a:t>Return Type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 smtClean="0"/>
                        <a:t>Return Filing due date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 smtClean="0"/>
                        <a:t>Tax Payment due date</a:t>
                      </a:r>
                      <a:endParaRPr lang="en-IN" sz="1800" dirty="0"/>
                    </a:p>
                  </a:txBody>
                  <a:tcPr/>
                </a:tc>
              </a:tr>
              <a:tr h="516445">
                <a:tc>
                  <a:txBody>
                    <a:bodyPr/>
                    <a:lstStyle/>
                    <a:p>
                      <a:r>
                        <a:rPr lang="en-IN" sz="1800" dirty="0" smtClean="0"/>
                        <a:t>GSTR 1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 smtClean="0"/>
                        <a:t>Outward Supply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 smtClean="0"/>
                        <a:t>10</a:t>
                      </a:r>
                      <a:r>
                        <a:rPr lang="en-IN" sz="1800" baseline="30000" dirty="0" smtClean="0"/>
                        <a:t>th</a:t>
                      </a:r>
                      <a:r>
                        <a:rPr lang="en-IN" sz="1800" dirty="0" smtClean="0"/>
                        <a:t> of next month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 smtClean="0"/>
                        <a:t>No Tax Payment</a:t>
                      </a:r>
                      <a:endParaRPr lang="en-IN" sz="1800" dirty="0"/>
                    </a:p>
                  </a:txBody>
                  <a:tcPr/>
                </a:tc>
              </a:tr>
              <a:tr h="516445">
                <a:tc>
                  <a:txBody>
                    <a:bodyPr/>
                    <a:lstStyle/>
                    <a:p>
                      <a:r>
                        <a:rPr lang="en-IN" sz="1800" dirty="0" smtClean="0"/>
                        <a:t>GSTR 2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 smtClean="0"/>
                        <a:t>Inward Supply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 smtClean="0"/>
                        <a:t>15</a:t>
                      </a:r>
                      <a:r>
                        <a:rPr lang="en-IN" sz="1800" baseline="30000" dirty="0" smtClean="0"/>
                        <a:t>th</a:t>
                      </a:r>
                      <a:r>
                        <a:rPr lang="en-IN" sz="1800" dirty="0" smtClean="0"/>
                        <a:t> of next month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 smtClean="0"/>
                        <a:t>No Tax Payment</a:t>
                      </a:r>
                      <a:endParaRPr lang="en-IN" sz="1800" dirty="0"/>
                    </a:p>
                  </a:txBody>
                  <a:tcPr/>
                </a:tc>
              </a:tr>
              <a:tr h="516445">
                <a:tc>
                  <a:txBody>
                    <a:bodyPr/>
                    <a:lstStyle/>
                    <a:p>
                      <a:r>
                        <a:rPr lang="en-IN" sz="1800" dirty="0" smtClean="0"/>
                        <a:t>GSTR 3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 smtClean="0"/>
                        <a:t>Monthly Return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 smtClean="0"/>
                        <a:t>20</a:t>
                      </a:r>
                      <a:r>
                        <a:rPr lang="en-IN" sz="1800" baseline="30000" dirty="0" smtClean="0"/>
                        <a:t>th</a:t>
                      </a:r>
                      <a:r>
                        <a:rPr lang="en-IN" sz="1800" dirty="0" smtClean="0"/>
                        <a:t> of next month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 smtClean="0"/>
                        <a:t>On</a:t>
                      </a:r>
                      <a:r>
                        <a:rPr lang="en-IN" sz="1800" baseline="0" dirty="0" smtClean="0"/>
                        <a:t> or before filing the return</a:t>
                      </a:r>
                      <a:endParaRPr lang="en-IN" sz="1800" dirty="0"/>
                    </a:p>
                  </a:txBody>
                  <a:tcPr/>
                </a:tc>
              </a:tr>
              <a:tr h="516445">
                <a:tc>
                  <a:txBody>
                    <a:bodyPr/>
                    <a:lstStyle/>
                    <a:p>
                      <a:r>
                        <a:rPr lang="en-IN" sz="1800" dirty="0" smtClean="0"/>
                        <a:t>GSTR 4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 smtClean="0"/>
                        <a:t>Compounding</a:t>
                      </a:r>
                      <a:r>
                        <a:rPr lang="en-IN" sz="1800" baseline="0" dirty="0" smtClean="0"/>
                        <a:t> Dealers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 smtClean="0"/>
                        <a:t>18</a:t>
                      </a:r>
                      <a:r>
                        <a:rPr lang="en-IN" sz="1800" baseline="30000" dirty="0" smtClean="0"/>
                        <a:t>th</a:t>
                      </a:r>
                      <a:r>
                        <a:rPr lang="en-IN" sz="1800" baseline="0" dirty="0" smtClean="0"/>
                        <a:t> </a:t>
                      </a:r>
                      <a:r>
                        <a:rPr lang="en-IN" sz="1800" dirty="0" smtClean="0"/>
                        <a:t>of next month (Quarterly) 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dirty="0" smtClean="0"/>
                        <a:t>On</a:t>
                      </a:r>
                      <a:r>
                        <a:rPr lang="en-IN" sz="1800" baseline="0" dirty="0" smtClean="0"/>
                        <a:t> or before filing the return</a:t>
                      </a:r>
                      <a:endParaRPr lang="en-IN" sz="1800" dirty="0" smtClean="0"/>
                    </a:p>
                  </a:txBody>
                  <a:tcPr/>
                </a:tc>
              </a:tr>
              <a:tr h="516445">
                <a:tc>
                  <a:txBody>
                    <a:bodyPr/>
                    <a:lstStyle/>
                    <a:p>
                      <a:r>
                        <a:rPr lang="en-IN" sz="1800" dirty="0" smtClean="0"/>
                        <a:t>GSTR 5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 smtClean="0"/>
                        <a:t>Non Resident Dealers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dirty="0" smtClean="0"/>
                        <a:t>20</a:t>
                      </a:r>
                      <a:r>
                        <a:rPr lang="en-IN" sz="1800" baseline="30000" dirty="0" smtClean="0"/>
                        <a:t>th</a:t>
                      </a:r>
                      <a:r>
                        <a:rPr lang="en-IN" sz="1800" dirty="0" smtClean="0"/>
                        <a:t> of next month or </a:t>
                      </a:r>
                      <a:r>
                        <a:rPr lang="en-IN" sz="1800" baseline="0" dirty="0" smtClean="0"/>
                        <a:t>&lt; 7 days from expiry of </a:t>
                      </a:r>
                      <a:r>
                        <a:rPr lang="en-IN" sz="1800" baseline="0" dirty="0" err="1" smtClean="0"/>
                        <a:t>Regn</a:t>
                      </a:r>
                      <a:r>
                        <a:rPr lang="en-IN" sz="1800" baseline="0" dirty="0" smtClean="0"/>
                        <a:t>. </a:t>
                      </a:r>
                    </a:p>
                    <a:p>
                      <a:r>
                        <a:rPr lang="en-IN" sz="1800" baseline="0" dirty="0" smtClean="0"/>
                        <a:t>Whichever is earlier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dirty="0" smtClean="0"/>
                        <a:t>On</a:t>
                      </a:r>
                      <a:r>
                        <a:rPr lang="en-IN" sz="1800" baseline="0" dirty="0" smtClean="0"/>
                        <a:t> or before filing the return</a:t>
                      </a:r>
                      <a:endParaRPr lang="en-IN" sz="1800" dirty="0" smtClean="0"/>
                    </a:p>
                  </a:txBody>
                  <a:tcPr/>
                </a:tc>
              </a:tr>
              <a:tr h="516445">
                <a:tc>
                  <a:txBody>
                    <a:bodyPr/>
                    <a:lstStyle/>
                    <a:p>
                      <a:r>
                        <a:rPr lang="en-IN" sz="1800" dirty="0" smtClean="0"/>
                        <a:t>GSTR 6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 smtClean="0"/>
                        <a:t>ISD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 smtClean="0"/>
                        <a:t>13</a:t>
                      </a:r>
                      <a:r>
                        <a:rPr lang="en-IN" sz="1800" baseline="30000" dirty="0" smtClean="0"/>
                        <a:t>th</a:t>
                      </a:r>
                      <a:r>
                        <a:rPr lang="en-IN" sz="1800" dirty="0" smtClean="0"/>
                        <a:t> of next month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 smtClean="0"/>
                        <a:t>No Tax Payment</a:t>
                      </a:r>
                      <a:endParaRPr lang="en-IN" sz="1800" dirty="0"/>
                    </a:p>
                  </a:txBody>
                  <a:tcPr/>
                </a:tc>
              </a:tr>
              <a:tr h="516445">
                <a:tc>
                  <a:txBody>
                    <a:bodyPr/>
                    <a:lstStyle/>
                    <a:p>
                      <a:r>
                        <a:rPr lang="en-IN" sz="1800" dirty="0" smtClean="0"/>
                        <a:t>GSTR 7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 smtClean="0"/>
                        <a:t>TDS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 smtClean="0"/>
                        <a:t>10</a:t>
                      </a:r>
                      <a:r>
                        <a:rPr lang="en-IN" sz="1800" baseline="30000" dirty="0" smtClean="0"/>
                        <a:t>th</a:t>
                      </a:r>
                      <a:r>
                        <a:rPr lang="en-IN" sz="1800" dirty="0" smtClean="0"/>
                        <a:t> of next month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dirty="0" smtClean="0"/>
                        <a:t>On</a:t>
                      </a:r>
                      <a:r>
                        <a:rPr lang="en-IN" sz="1800" baseline="0" dirty="0" smtClean="0"/>
                        <a:t> or before filing the return</a:t>
                      </a:r>
                      <a:endParaRPr lang="en-IN" sz="1800" dirty="0" smtClean="0"/>
                    </a:p>
                  </a:txBody>
                  <a:tcPr/>
                </a:tc>
              </a:tr>
              <a:tr h="516445">
                <a:tc>
                  <a:txBody>
                    <a:bodyPr/>
                    <a:lstStyle/>
                    <a:p>
                      <a:r>
                        <a:rPr lang="en-IN" sz="1800" dirty="0" smtClean="0"/>
                        <a:t>GSTR 8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 smtClean="0"/>
                        <a:t>Annual Return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dirty="0" smtClean="0"/>
                        <a:t>31</a:t>
                      </a:r>
                      <a:r>
                        <a:rPr lang="en-IN" sz="1800" baseline="30000" dirty="0" smtClean="0"/>
                        <a:t>st</a:t>
                      </a:r>
                      <a:r>
                        <a:rPr lang="en-IN" sz="1800" dirty="0" smtClean="0"/>
                        <a:t> December of next FY</a:t>
                      </a:r>
                      <a:endParaRPr lang="en-IN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dirty="0" smtClean="0"/>
                        <a:t>On</a:t>
                      </a:r>
                      <a:r>
                        <a:rPr lang="en-IN" sz="1800" baseline="0" dirty="0" smtClean="0"/>
                        <a:t> or before filing the return</a:t>
                      </a:r>
                      <a:endParaRPr lang="en-IN" sz="18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025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Electronic Cash Ledger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Any payment to be credited to Electronic Cash Ledger</a:t>
            </a:r>
          </a:p>
          <a:p>
            <a:pPr lvl="1"/>
            <a:r>
              <a:rPr lang="en-IN" sz="2100" dirty="0" smtClean="0"/>
              <a:t>Maintained by the GST Portal</a:t>
            </a:r>
          </a:p>
          <a:p>
            <a:pPr lvl="1"/>
            <a:r>
              <a:rPr lang="en-IN" sz="2100" dirty="0" smtClean="0"/>
              <a:t>Can be utilized for payment of tax, interest, penalty or fee payable</a:t>
            </a:r>
          </a:p>
          <a:p>
            <a:pPr lvl="1"/>
            <a:r>
              <a:rPr lang="en-IN" sz="2100" dirty="0" smtClean="0"/>
              <a:t>Payment by internet banking, Cr / Dr Card, RTGS </a:t>
            </a:r>
            <a:r>
              <a:rPr lang="en-IN" sz="2100" dirty="0" err="1" smtClean="0"/>
              <a:t>etc</a:t>
            </a:r>
            <a:endParaRPr lang="en-IN" sz="2100" dirty="0" smtClean="0"/>
          </a:p>
          <a:p>
            <a:pPr lvl="2"/>
            <a:r>
              <a:rPr lang="en-IN" sz="1800" dirty="0" smtClean="0"/>
              <a:t>Over the counter for amount </a:t>
            </a:r>
            <a:r>
              <a:rPr lang="en-IN" sz="1800" dirty="0" err="1" smtClean="0"/>
              <a:t>upto</a:t>
            </a:r>
            <a:r>
              <a:rPr lang="en-IN" sz="1800" dirty="0" smtClean="0"/>
              <a:t> </a:t>
            </a:r>
            <a:r>
              <a:rPr lang="en-IN" sz="1800" dirty="0" err="1" smtClean="0"/>
              <a:t>Rs</a:t>
            </a:r>
            <a:r>
              <a:rPr lang="en-IN" sz="1800" dirty="0" smtClean="0"/>
              <a:t> 10,000</a:t>
            </a:r>
          </a:p>
          <a:p>
            <a:pPr lvl="2"/>
            <a:r>
              <a:rPr lang="en-IN" sz="1800" dirty="0" smtClean="0"/>
              <a:t>Enforcement Cases – Departmental Officers can accept payments</a:t>
            </a:r>
          </a:p>
          <a:p>
            <a:pPr lvl="1"/>
            <a:r>
              <a:rPr lang="en-IN" sz="2100" dirty="0" smtClean="0"/>
              <a:t>Date of payment – Date of credit to </a:t>
            </a:r>
            <a:r>
              <a:rPr lang="en-IN" sz="2100" dirty="0" err="1" smtClean="0"/>
              <a:t>Govt</a:t>
            </a:r>
            <a:r>
              <a:rPr lang="en-IN" sz="2100" dirty="0" smtClean="0"/>
              <a:t> Account</a:t>
            </a:r>
          </a:p>
          <a:p>
            <a:pPr lvl="1"/>
            <a:r>
              <a:rPr lang="en-IN" sz="2100" dirty="0" smtClean="0"/>
              <a:t>17 Digit Challan – Challan Identification Number</a:t>
            </a:r>
          </a:p>
          <a:p>
            <a:pPr lvl="2"/>
            <a:r>
              <a:rPr lang="en-IN" sz="1800" dirty="0" smtClean="0"/>
              <a:t>Generated by Payer, Departmental Officer, Authorized </a:t>
            </a:r>
            <a:r>
              <a:rPr lang="en-IN" sz="1800" dirty="0" err="1" smtClean="0"/>
              <a:t>Represetative</a:t>
            </a:r>
            <a:endParaRPr lang="en-IN" sz="1800" dirty="0" smtClean="0"/>
          </a:p>
          <a:p>
            <a:pPr lvl="2"/>
            <a:endParaRPr lang="en-IN" sz="1800" dirty="0" smtClean="0"/>
          </a:p>
          <a:p>
            <a:pPr lvl="1"/>
            <a:endParaRPr lang="en-IN" sz="2100" dirty="0" smtClean="0"/>
          </a:p>
          <a:p>
            <a:endParaRPr lang="en-IN" sz="2800" dirty="0" smtClean="0"/>
          </a:p>
          <a:p>
            <a:endParaRPr lang="en-IN" sz="2000" dirty="0"/>
          </a:p>
          <a:p>
            <a:pPr lvl="1"/>
            <a:endParaRPr lang="en-IN" sz="2400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07-03-2017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E2002869-F002-4446-8096-EA75B9F6AEE7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900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Electronic Cash Ledger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Sequence of Payment</a:t>
            </a:r>
          </a:p>
          <a:p>
            <a:pPr lvl="1"/>
            <a:r>
              <a:rPr lang="en-IN" sz="2100" dirty="0" smtClean="0"/>
              <a:t>Self Assessed tax + Other dues of previous tax periods</a:t>
            </a:r>
          </a:p>
          <a:p>
            <a:pPr lvl="1"/>
            <a:r>
              <a:rPr lang="en-IN" sz="2100" dirty="0"/>
              <a:t>Self Assessed tax + Other dues of </a:t>
            </a:r>
            <a:r>
              <a:rPr lang="en-IN" sz="2100" dirty="0" smtClean="0"/>
              <a:t>current tax period</a:t>
            </a:r>
          </a:p>
          <a:p>
            <a:pPr lvl="1"/>
            <a:r>
              <a:rPr lang="en-IN" sz="2100" dirty="0" smtClean="0"/>
              <a:t>Other amounts including demand</a:t>
            </a:r>
          </a:p>
          <a:p>
            <a:pPr lvl="1"/>
            <a:endParaRPr lang="en-IN" sz="2100" dirty="0"/>
          </a:p>
          <a:p>
            <a:pPr lvl="1"/>
            <a:endParaRPr lang="en-IN" sz="2100" dirty="0"/>
          </a:p>
          <a:p>
            <a:pPr lvl="1"/>
            <a:endParaRPr lang="en-IN" sz="2100" dirty="0" smtClean="0"/>
          </a:p>
          <a:p>
            <a:endParaRPr lang="en-IN" sz="2800" dirty="0" smtClean="0"/>
          </a:p>
          <a:p>
            <a:endParaRPr lang="en-IN" sz="2000" dirty="0"/>
          </a:p>
          <a:p>
            <a:pPr lvl="1"/>
            <a:endParaRPr lang="en-IN" sz="2400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07-03-2017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E2002869-F002-4446-8096-EA75B9F6AEE7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6247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Electronic Cash Ledger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Sequence of Payment</a:t>
            </a:r>
          </a:p>
          <a:p>
            <a:pPr lvl="1"/>
            <a:r>
              <a:rPr lang="en-IN" sz="2100" dirty="0" smtClean="0"/>
              <a:t>Self Assessed tax + Other dues of previous tax periods</a:t>
            </a:r>
          </a:p>
          <a:p>
            <a:pPr lvl="1"/>
            <a:r>
              <a:rPr lang="en-IN" sz="2100" dirty="0"/>
              <a:t>Self Assessed tax + Other dues of </a:t>
            </a:r>
            <a:r>
              <a:rPr lang="en-IN" sz="2100" dirty="0" smtClean="0"/>
              <a:t>current tax period</a:t>
            </a:r>
          </a:p>
          <a:p>
            <a:pPr lvl="1"/>
            <a:r>
              <a:rPr lang="en-IN" sz="2100" dirty="0" smtClean="0"/>
              <a:t>Other amounts including demand</a:t>
            </a:r>
          </a:p>
          <a:p>
            <a:r>
              <a:rPr lang="en-IN" sz="2400" dirty="0"/>
              <a:t>Types of Payment</a:t>
            </a:r>
          </a:p>
          <a:p>
            <a:pPr lvl="1"/>
            <a:r>
              <a:rPr lang="en-IN" sz="2100" dirty="0"/>
              <a:t>Outward Supplies</a:t>
            </a:r>
          </a:p>
          <a:p>
            <a:pPr lvl="1"/>
            <a:r>
              <a:rPr lang="en-IN" sz="2100" dirty="0"/>
              <a:t>Inward Supplies liable under RCM</a:t>
            </a:r>
          </a:p>
          <a:p>
            <a:pPr lvl="1"/>
            <a:r>
              <a:rPr lang="en-IN" sz="2100" dirty="0"/>
              <a:t>TDS – Government / E-com operators</a:t>
            </a:r>
          </a:p>
          <a:p>
            <a:pPr lvl="1"/>
            <a:r>
              <a:rPr lang="en-IN" sz="2100" dirty="0"/>
              <a:t>Interest, Penalty </a:t>
            </a:r>
            <a:r>
              <a:rPr lang="en-IN" sz="2100" dirty="0" err="1" smtClean="0"/>
              <a:t>etc</a:t>
            </a:r>
            <a:endParaRPr lang="en-IN" sz="2100" dirty="0" smtClean="0"/>
          </a:p>
          <a:p>
            <a:pPr lvl="1"/>
            <a:endParaRPr lang="en-IN" sz="2100" dirty="0"/>
          </a:p>
          <a:p>
            <a:pPr lvl="1"/>
            <a:endParaRPr lang="en-IN" sz="2100" dirty="0"/>
          </a:p>
          <a:p>
            <a:pPr lvl="1"/>
            <a:endParaRPr lang="en-IN" sz="2100" dirty="0" smtClean="0"/>
          </a:p>
          <a:p>
            <a:endParaRPr lang="en-IN" sz="2800" dirty="0" smtClean="0"/>
          </a:p>
          <a:p>
            <a:endParaRPr lang="en-IN" sz="2000" dirty="0"/>
          </a:p>
          <a:p>
            <a:pPr lvl="1"/>
            <a:endParaRPr lang="en-IN" sz="2400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07-03-2017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E2002869-F002-4446-8096-EA75B9F6AEE7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8149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Electronic Cash Ledger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648200"/>
          </a:xfrm>
        </p:spPr>
        <p:txBody>
          <a:bodyPr>
            <a:normAutofit/>
          </a:bodyPr>
          <a:lstStyle/>
          <a:p>
            <a:r>
              <a:rPr lang="en-IN" sz="2400" dirty="0" smtClean="0"/>
              <a:t>Sequence of Payment</a:t>
            </a:r>
          </a:p>
          <a:p>
            <a:pPr lvl="1"/>
            <a:r>
              <a:rPr lang="en-IN" sz="2100" dirty="0" smtClean="0"/>
              <a:t>Self Assessed tax + Other dues of previous tax periods</a:t>
            </a:r>
          </a:p>
          <a:p>
            <a:pPr lvl="1"/>
            <a:r>
              <a:rPr lang="en-IN" sz="2100" dirty="0"/>
              <a:t>Self Assessed tax + Other dues of </a:t>
            </a:r>
            <a:r>
              <a:rPr lang="en-IN" sz="2100" dirty="0" smtClean="0"/>
              <a:t>current tax period</a:t>
            </a:r>
          </a:p>
          <a:p>
            <a:pPr lvl="1"/>
            <a:r>
              <a:rPr lang="en-IN" sz="2100" dirty="0" smtClean="0"/>
              <a:t>Other amounts including demand</a:t>
            </a:r>
          </a:p>
          <a:p>
            <a:r>
              <a:rPr lang="en-IN" sz="2400" dirty="0"/>
              <a:t>Types of Payment</a:t>
            </a:r>
          </a:p>
          <a:p>
            <a:pPr lvl="1"/>
            <a:r>
              <a:rPr lang="en-IN" sz="2100" dirty="0"/>
              <a:t>Outward Supplies</a:t>
            </a:r>
          </a:p>
          <a:p>
            <a:pPr lvl="1"/>
            <a:r>
              <a:rPr lang="en-IN" sz="2100" dirty="0"/>
              <a:t>Inward Supplies liable under RCM</a:t>
            </a:r>
          </a:p>
          <a:p>
            <a:pPr lvl="1"/>
            <a:r>
              <a:rPr lang="en-IN" sz="2100" dirty="0"/>
              <a:t>TDS – Government / E-com operators</a:t>
            </a:r>
          </a:p>
          <a:p>
            <a:pPr lvl="1"/>
            <a:r>
              <a:rPr lang="en-IN" sz="2100" dirty="0"/>
              <a:t>Interest, Penalty </a:t>
            </a:r>
            <a:r>
              <a:rPr lang="en-IN" sz="2100" dirty="0" err="1" smtClean="0"/>
              <a:t>etc</a:t>
            </a:r>
            <a:endParaRPr lang="en-IN" sz="2100" dirty="0" smtClean="0"/>
          </a:p>
          <a:p>
            <a:r>
              <a:rPr lang="en-IN" sz="2400" dirty="0"/>
              <a:t>Payments to be bifurcated </a:t>
            </a:r>
            <a:r>
              <a:rPr lang="en-IN" sz="2400" dirty="0" smtClean="0"/>
              <a:t>into CGST, SGST, Additional Tax, IGST</a:t>
            </a:r>
            <a:endParaRPr lang="en-IN" sz="2400" dirty="0"/>
          </a:p>
          <a:p>
            <a:pPr lvl="1"/>
            <a:endParaRPr lang="en-IN" sz="2100" dirty="0"/>
          </a:p>
          <a:p>
            <a:pPr lvl="1"/>
            <a:endParaRPr lang="en-IN" sz="2100" dirty="0"/>
          </a:p>
          <a:p>
            <a:pPr lvl="1"/>
            <a:endParaRPr lang="en-IN" sz="2100" dirty="0" smtClean="0"/>
          </a:p>
          <a:p>
            <a:endParaRPr lang="en-IN" sz="2800" dirty="0" smtClean="0"/>
          </a:p>
          <a:p>
            <a:endParaRPr lang="en-IN" sz="2000" dirty="0"/>
          </a:p>
          <a:p>
            <a:pPr lvl="1"/>
            <a:endParaRPr lang="en-IN" sz="2400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07-03-2017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E2002869-F002-4446-8096-EA75B9F6AEE7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4837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Credit Matching</a:t>
            </a:r>
            <a:endParaRPr lang="en-IN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/>
          </p:nvPr>
        </p:nvGraphicFramePr>
        <p:xfrm>
          <a:off x="612775" y="160020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2743200" y="4724400"/>
            <a:ext cx="6022848" cy="13716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 dirty="0" smtClean="0"/>
              <a:t>Accept / Reject / No Action</a:t>
            </a:r>
            <a:endParaRPr lang="en-IN" sz="4000" dirty="0"/>
          </a:p>
          <a:p>
            <a:pPr algn="ctr"/>
            <a:endParaRPr lang="en-IN" dirty="0"/>
          </a:p>
        </p:txBody>
      </p:sp>
      <p:sp>
        <p:nvSpPr>
          <p:cNvPr id="8" name="Oval 7"/>
          <p:cNvSpPr/>
          <p:nvPr/>
        </p:nvSpPr>
        <p:spPr>
          <a:xfrm>
            <a:off x="152400" y="1981200"/>
            <a:ext cx="685800" cy="6858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smtClean="0"/>
              <a:t>10</a:t>
            </a:r>
            <a:endParaRPr lang="en-IN" sz="2000" dirty="0"/>
          </a:p>
        </p:txBody>
      </p:sp>
      <p:sp>
        <p:nvSpPr>
          <p:cNvPr id="9" name="Oval 8"/>
          <p:cNvSpPr/>
          <p:nvPr/>
        </p:nvSpPr>
        <p:spPr>
          <a:xfrm>
            <a:off x="152400" y="3505200"/>
            <a:ext cx="685800" cy="6858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smtClean="0"/>
              <a:t>15</a:t>
            </a:r>
            <a:endParaRPr lang="en-IN" sz="2000" dirty="0"/>
          </a:p>
        </p:txBody>
      </p:sp>
      <p:sp>
        <p:nvSpPr>
          <p:cNvPr id="11" name="Rounded Rectangle 10"/>
          <p:cNvSpPr/>
          <p:nvPr/>
        </p:nvSpPr>
        <p:spPr>
          <a:xfrm>
            <a:off x="609600" y="4724206"/>
            <a:ext cx="1905000" cy="137179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 dirty="0" smtClean="0"/>
              <a:t>No Action</a:t>
            </a:r>
            <a:endParaRPr lang="en-IN" sz="4000" dirty="0"/>
          </a:p>
        </p:txBody>
      </p:sp>
      <p:sp>
        <p:nvSpPr>
          <p:cNvPr id="10" name="Oval 9"/>
          <p:cNvSpPr/>
          <p:nvPr/>
        </p:nvSpPr>
        <p:spPr>
          <a:xfrm>
            <a:off x="152400" y="5029200"/>
            <a:ext cx="685800" cy="6858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smtClean="0"/>
              <a:t>17</a:t>
            </a:r>
            <a:endParaRPr lang="en-IN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07-03-2017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E2002869-F002-4446-8096-EA75B9F6AEE7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7134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BCA46B0-08C9-41C8-9252-8C1331BE82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4388303-36C2-408D-B6BA-CB88EA1DB9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86C499B-5394-4FE0-B479-C629AE5DB7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DDDA9FC-0DA9-43E8-984F-9B4EF181F7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FF98F1C-17ED-4343-88CC-1950638BBA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1E2D7B5-8D26-4769-88CF-5CE0DF419D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  <p:bldP spid="7" grpId="0" animBg="1"/>
      <p:bldP spid="8" grpId="0" animBg="1"/>
      <p:bldP spid="9" grpId="0" animBg="1"/>
      <p:bldP spid="11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Credit Mismatch</a:t>
            </a:r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07-03-2017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E2002869-F002-4446-8096-EA75B9F6AEE7}" type="slidenum">
              <a:rPr lang="en-IN" smtClean="0"/>
              <a:pPr/>
              <a:t>8</a:t>
            </a:fld>
            <a:endParaRPr lang="en-IN"/>
          </a:p>
        </p:txBody>
      </p:sp>
      <p:sp>
        <p:nvSpPr>
          <p:cNvPr id="11" name="Content Placeholder 3"/>
          <p:cNvSpPr txBox="1">
            <a:spLocks/>
          </p:cNvSpPr>
          <p:nvPr/>
        </p:nvSpPr>
        <p:spPr>
          <a:xfrm>
            <a:off x="612648" y="1600200"/>
            <a:ext cx="8153400" cy="4495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400" dirty="0" smtClean="0"/>
              <a:t>Credit claimed by the recipient allowed on provisional basis</a:t>
            </a:r>
          </a:p>
          <a:p>
            <a:r>
              <a:rPr lang="en-IN" sz="2400" dirty="0" smtClean="0"/>
              <a:t>Mismatch of credits – to be accepted by the supplier</a:t>
            </a:r>
          </a:p>
          <a:p>
            <a:r>
              <a:rPr lang="en-IN" sz="2400" dirty="0" smtClean="0"/>
              <a:t>Else, added to the output tax of the recipient</a:t>
            </a:r>
          </a:p>
          <a:p>
            <a:pPr lvl="1"/>
            <a:r>
              <a:rPr lang="en-IN" sz="2100" dirty="0" smtClean="0"/>
              <a:t>To be paid with interest from the date credit is availed</a:t>
            </a:r>
          </a:p>
          <a:p>
            <a:r>
              <a:rPr lang="en-IN" sz="2400" dirty="0" smtClean="0"/>
              <a:t>Reduced from output tax once the supplier accepts the liability</a:t>
            </a:r>
          </a:p>
          <a:p>
            <a:pPr lvl="1"/>
            <a:r>
              <a:rPr lang="en-IN" sz="2100" dirty="0" smtClean="0"/>
              <a:t>Supplier to also remit differential taxes else the return is not valid</a:t>
            </a:r>
          </a:p>
          <a:p>
            <a:pPr lvl="1"/>
            <a:r>
              <a:rPr lang="en-IN" sz="2100" dirty="0" smtClean="0"/>
              <a:t>Refund of interest not exceeding the interest paid by the supplier</a:t>
            </a:r>
          </a:p>
          <a:p>
            <a:r>
              <a:rPr lang="en-IN" sz="2400" dirty="0" smtClean="0"/>
              <a:t>Interest Rates</a:t>
            </a:r>
          </a:p>
          <a:p>
            <a:pPr lvl="1"/>
            <a:r>
              <a:rPr lang="en-IN" sz="2100" dirty="0" smtClean="0"/>
              <a:t>Regular interest rate in case of bona fide errors – Section 45(1)</a:t>
            </a:r>
          </a:p>
          <a:p>
            <a:pPr lvl="1"/>
            <a:r>
              <a:rPr lang="en-IN" sz="2100" dirty="0" smtClean="0"/>
              <a:t>Penal interest rate in case of deliberate errors – Section 45(3)</a:t>
            </a:r>
          </a:p>
          <a:p>
            <a:pPr lvl="1"/>
            <a:endParaRPr lang="en-IN" sz="2100" dirty="0" smtClean="0"/>
          </a:p>
          <a:p>
            <a:endParaRPr lang="en-IN" sz="2800" dirty="0" smtClean="0"/>
          </a:p>
          <a:p>
            <a:endParaRPr lang="en-IN" sz="2000" dirty="0" smtClean="0"/>
          </a:p>
          <a:p>
            <a:pPr lvl="1"/>
            <a:endParaRPr lang="en-IN" sz="2400" dirty="0" smtClean="0"/>
          </a:p>
        </p:txBody>
      </p:sp>
    </p:spTree>
    <p:extLst>
      <p:ext uri="{BB962C8B-B14F-4D97-AF65-F5344CB8AC3E}">
        <p14:creationId xmlns:p14="http://schemas.microsoft.com/office/powerpoint/2010/main" val="1172092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Credit Mismatch</a:t>
            </a:r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07-03-2017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E2002869-F002-4446-8096-EA75B9F6AEE7}" type="slidenum">
              <a:rPr lang="en-IN" smtClean="0"/>
              <a:pPr/>
              <a:t>9</a:t>
            </a:fld>
            <a:endParaRPr lang="en-IN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144130614"/>
              </p:ext>
            </p:extLst>
          </p:nvPr>
        </p:nvGraphicFramePr>
        <p:xfrm>
          <a:off x="612775" y="1544600"/>
          <a:ext cx="8150225" cy="333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426"/>
                <a:gridCol w="1371600"/>
                <a:gridCol w="1143000"/>
                <a:gridCol w="1143000"/>
                <a:gridCol w="3505199"/>
              </a:tblGrid>
              <a:tr h="662418">
                <a:tc>
                  <a:txBody>
                    <a:bodyPr/>
                    <a:lstStyle/>
                    <a:p>
                      <a:r>
                        <a:rPr lang="en-IN" dirty="0" smtClean="0"/>
                        <a:t>Supplier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Tax Charged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Uploaded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Credit</a:t>
                      </a:r>
                      <a:r>
                        <a:rPr lang="en-IN" baseline="0" dirty="0" smtClean="0"/>
                        <a:t> Claimed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Action</a:t>
                      </a:r>
                      <a:endParaRPr lang="en-IN" dirty="0"/>
                    </a:p>
                  </a:txBody>
                  <a:tcPr/>
                </a:tc>
              </a:tr>
              <a:tr h="335484">
                <a:tc>
                  <a:txBody>
                    <a:bodyPr/>
                    <a:lstStyle/>
                    <a:p>
                      <a:r>
                        <a:rPr lang="en-IN" dirty="0" smtClean="0"/>
                        <a:t>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100,000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100,000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100,000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No Action</a:t>
                      </a:r>
                      <a:endParaRPr lang="en-IN" dirty="0"/>
                    </a:p>
                  </a:txBody>
                  <a:tcPr/>
                </a:tc>
              </a:tr>
              <a:tr h="383782">
                <a:tc>
                  <a:txBody>
                    <a:bodyPr/>
                    <a:lstStyle/>
                    <a:p>
                      <a:r>
                        <a:rPr lang="en-IN" dirty="0" smtClean="0"/>
                        <a:t>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200,000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NIL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200,000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Change to be accepted by the supplier</a:t>
                      </a:r>
                      <a:endParaRPr lang="en-IN" dirty="0"/>
                    </a:p>
                  </a:txBody>
                  <a:tcPr/>
                </a:tc>
              </a:tr>
              <a:tr h="383782">
                <a:tc>
                  <a:txBody>
                    <a:bodyPr/>
                    <a:lstStyle/>
                    <a:p>
                      <a:r>
                        <a:rPr lang="en-IN" dirty="0" smtClean="0"/>
                        <a:t>3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150,000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95,000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150,000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Change to be accepted by the supplier</a:t>
                      </a:r>
                      <a:endParaRPr lang="en-IN" dirty="0"/>
                    </a:p>
                  </a:txBody>
                  <a:tcPr/>
                </a:tc>
              </a:tr>
              <a:tr h="383782">
                <a:tc>
                  <a:txBody>
                    <a:bodyPr/>
                    <a:lstStyle/>
                    <a:p>
                      <a:r>
                        <a:rPr lang="en-IN" dirty="0" smtClean="0"/>
                        <a:t>4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50,000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50,000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75,000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To</a:t>
                      </a:r>
                      <a:r>
                        <a:rPr lang="en-IN" baseline="0" dirty="0" smtClean="0"/>
                        <a:t> be modified by the recipient</a:t>
                      </a:r>
                      <a:endParaRPr lang="en-IN" dirty="0"/>
                    </a:p>
                  </a:txBody>
                  <a:tcPr/>
                </a:tc>
              </a:tr>
              <a:tr h="383782">
                <a:tc>
                  <a:txBody>
                    <a:bodyPr/>
                    <a:lstStyle/>
                    <a:p>
                      <a:r>
                        <a:rPr lang="en-IN" dirty="0" smtClean="0"/>
                        <a:t>5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300,000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300,000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150,000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No issues – Recipient has 50% exempt turnover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053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Electronic Cash Ledger – 9</a:t>
            </a:r>
            <a:r>
              <a:rPr lang="en-IN" baseline="30000" dirty="0" smtClean="0"/>
              <a:t>th</a:t>
            </a:r>
            <a:r>
              <a:rPr lang="en-IN" dirty="0" smtClean="0"/>
              <a:t> Feb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/>
            <a:endParaRPr lang="en-IN" sz="1800" dirty="0"/>
          </a:p>
          <a:p>
            <a:pPr lvl="1"/>
            <a:endParaRPr lang="en-IN" sz="2100" dirty="0" smtClean="0"/>
          </a:p>
          <a:p>
            <a:endParaRPr lang="en-IN" sz="2800" dirty="0" smtClean="0"/>
          </a:p>
          <a:p>
            <a:endParaRPr lang="en-IN" sz="2000" dirty="0"/>
          </a:p>
          <a:p>
            <a:pPr lvl="1"/>
            <a:endParaRPr lang="en-IN" sz="2400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07-03-2017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E2002869-F002-4446-8096-EA75B9F6AEE7}" type="slidenum">
              <a:rPr lang="en-IN" smtClean="0"/>
              <a:pPr/>
              <a:t>10</a:t>
            </a:fld>
            <a:endParaRPr lang="en-IN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961256"/>
              </p:ext>
            </p:extLst>
          </p:nvPr>
        </p:nvGraphicFramePr>
        <p:xfrm>
          <a:off x="609600" y="1828800"/>
          <a:ext cx="274320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914400"/>
                <a:gridCol w="914400"/>
              </a:tblGrid>
              <a:tr h="381000">
                <a:tc gridSpan="3">
                  <a:txBody>
                    <a:bodyPr/>
                    <a:lstStyle/>
                    <a:p>
                      <a:r>
                        <a:rPr lang="en-IN" dirty="0" smtClean="0"/>
                        <a:t>Electronic</a:t>
                      </a:r>
                      <a:r>
                        <a:rPr lang="en-IN" baseline="0" dirty="0" smtClean="0"/>
                        <a:t> Cash Ledger</a:t>
                      </a:r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dirty="0" smtClean="0"/>
                        <a:t>Balance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50,000</a:t>
                      </a:r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679132"/>
              </p:ext>
            </p:extLst>
          </p:nvPr>
        </p:nvGraphicFramePr>
        <p:xfrm>
          <a:off x="609600" y="4648200"/>
          <a:ext cx="3657600" cy="112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</a:tblGrid>
              <a:tr h="137160">
                <a:tc gridSpan="3">
                  <a:txBody>
                    <a:bodyPr/>
                    <a:lstStyle/>
                    <a:p>
                      <a:r>
                        <a:rPr lang="en-IN" dirty="0" smtClean="0"/>
                        <a:t>Balance</a:t>
                      </a:r>
                      <a:r>
                        <a:rPr lang="en-IN" baseline="0" dirty="0" smtClean="0"/>
                        <a:t> with Bank</a:t>
                      </a:r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dirty="0" smtClean="0"/>
                        <a:t>Balance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50,00,000</a:t>
                      </a:r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9639778"/>
              </p:ext>
            </p:extLst>
          </p:nvPr>
        </p:nvGraphicFramePr>
        <p:xfrm>
          <a:off x="4953000" y="1828800"/>
          <a:ext cx="3810000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000"/>
                <a:gridCol w="1270000"/>
                <a:gridCol w="1270000"/>
              </a:tblGrid>
              <a:tr h="381000">
                <a:tc gridSpan="3">
                  <a:txBody>
                    <a:bodyPr/>
                    <a:lstStyle/>
                    <a:p>
                      <a:r>
                        <a:rPr lang="en-IN" dirty="0" smtClean="0"/>
                        <a:t>Electronic Liability</a:t>
                      </a:r>
                      <a:r>
                        <a:rPr lang="en-IN" baseline="0" dirty="0" smtClean="0"/>
                        <a:t> Register</a:t>
                      </a:r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dirty="0" smtClean="0"/>
                        <a:t>Output tax for month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327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Electronic Cash Ledger – 10</a:t>
            </a:r>
            <a:r>
              <a:rPr lang="en-IN" baseline="30000" dirty="0" smtClean="0"/>
              <a:t>th</a:t>
            </a:r>
            <a:r>
              <a:rPr lang="en-IN" dirty="0" smtClean="0"/>
              <a:t> Feb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/>
            <a:endParaRPr lang="en-IN" sz="1800" dirty="0"/>
          </a:p>
          <a:p>
            <a:pPr lvl="1"/>
            <a:endParaRPr lang="en-IN" sz="2100" dirty="0" smtClean="0"/>
          </a:p>
          <a:p>
            <a:endParaRPr lang="en-IN" sz="2800" dirty="0" smtClean="0"/>
          </a:p>
          <a:p>
            <a:endParaRPr lang="en-IN" sz="2000" dirty="0"/>
          </a:p>
          <a:p>
            <a:pPr lvl="1"/>
            <a:endParaRPr lang="en-IN" sz="2400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07-03-2017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E2002869-F002-4446-8096-EA75B9F6AEE7}" type="slidenum">
              <a:rPr lang="en-IN" smtClean="0"/>
              <a:pPr/>
              <a:t>11</a:t>
            </a:fld>
            <a:endParaRPr lang="en-IN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09600" y="1828800"/>
          <a:ext cx="274320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914400"/>
                <a:gridCol w="914400"/>
              </a:tblGrid>
              <a:tr h="381000">
                <a:tc gridSpan="3">
                  <a:txBody>
                    <a:bodyPr/>
                    <a:lstStyle/>
                    <a:p>
                      <a:r>
                        <a:rPr lang="en-IN" dirty="0" smtClean="0"/>
                        <a:t>Electronic</a:t>
                      </a:r>
                      <a:r>
                        <a:rPr lang="en-IN" baseline="0" dirty="0" smtClean="0"/>
                        <a:t> Cash Ledger</a:t>
                      </a:r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dirty="0" smtClean="0"/>
                        <a:t>Balance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50,000</a:t>
                      </a:r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09600" y="4648200"/>
          <a:ext cx="3657600" cy="112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</a:tblGrid>
              <a:tr h="137160">
                <a:tc gridSpan="3">
                  <a:txBody>
                    <a:bodyPr/>
                    <a:lstStyle/>
                    <a:p>
                      <a:r>
                        <a:rPr lang="en-IN" dirty="0" smtClean="0"/>
                        <a:t>Balance</a:t>
                      </a:r>
                      <a:r>
                        <a:rPr lang="en-IN" baseline="0" dirty="0" smtClean="0"/>
                        <a:t> with Bank</a:t>
                      </a:r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dirty="0" smtClean="0"/>
                        <a:t>Balance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50,00,000</a:t>
                      </a:r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9131116"/>
              </p:ext>
            </p:extLst>
          </p:nvPr>
        </p:nvGraphicFramePr>
        <p:xfrm>
          <a:off x="4953000" y="1828800"/>
          <a:ext cx="3810000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000"/>
                <a:gridCol w="1270000"/>
                <a:gridCol w="1270000"/>
              </a:tblGrid>
              <a:tr h="381000">
                <a:tc gridSpan="3">
                  <a:txBody>
                    <a:bodyPr/>
                    <a:lstStyle/>
                    <a:p>
                      <a:r>
                        <a:rPr lang="en-IN" dirty="0" smtClean="0"/>
                        <a:t>Electronic Liability</a:t>
                      </a:r>
                      <a:r>
                        <a:rPr lang="en-IN" baseline="0" dirty="0" smtClean="0"/>
                        <a:t> Register</a:t>
                      </a:r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dirty="0" smtClean="0"/>
                        <a:t>Output tax for month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b="1" dirty="0" smtClean="0">
                          <a:solidFill>
                            <a:srgbClr val="FF0000"/>
                          </a:solidFill>
                        </a:rPr>
                        <a:t>200,000</a:t>
                      </a:r>
                      <a:endParaRPr lang="en-IN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b="1" dirty="0" smtClean="0">
                          <a:solidFill>
                            <a:srgbClr val="FF0000"/>
                          </a:solidFill>
                        </a:rPr>
                        <a:t>200,000</a:t>
                      </a:r>
                      <a:endParaRPr lang="en-IN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908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Electronic Cash Ledger – 15</a:t>
            </a:r>
            <a:r>
              <a:rPr lang="en-IN" baseline="30000" dirty="0" smtClean="0"/>
              <a:t>th</a:t>
            </a:r>
            <a:r>
              <a:rPr lang="en-IN" dirty="0" smtClean="0"/>
              <a:t> Feb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/>
            <a:endParaRPr lang="en-IN" sz="1800" dirty="0"/>
          </a:p>
          <a:p>
            <a:pPr lvl="1"/>
            <a:endParaRPr lang="en-IN" sz="2100" dirty="0" smtClean="0"/>
          </a:p>
          <a:p>
            <a:endParaRPr lang="en-IN" sz="2800" dirty="0" smtClean="0"/>
          </a:p>
          <a:p>
            <a:endParaRPr lang="en-IN" sz="2000" dirty="0"/>
          </a:p>
          <a:p>
            <a:pPr lvl="1"/>
            <a:endParaRPr lang="en-IN" sz="2400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07-03-2017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E2002869-F002-4446-8096-EA75B9F6AEE7}" type="slidenum">
              <a:rPr lang="en-IN" smtClean="0"/>
              <a:pPr/>
              <a:t>12</a:t>
            </a:fld>
            <a:endParaRPr lang="en-IN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09600" y="1828800"/>
          <a:ext cx="274320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914400"/>
                <a:gridCol w="914400"/>
              </a:tblGrid>
              <a:tr h="381000">
                <a:tc gridSpan="3">
                  <a:txBody>
                    <a:bodyPr/>
                    <a:lstStyle/>
                    <a:p>
                      <a:r>
                        <a:rPr lang="en-IN" dirty="0" smtClean="0"/>
                        <a:t>Electronic</a:t>
                      </a:r>
                      <a:r>
                        <a:rPr lang="en-IN" baseline="0" dirty="0" smtClean="0"/>
                        <a:t> Cash Ledger</a:t>
                      </a:r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dirty="0" smtClean="0"/>
                        <a:t>Balance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50,000</a:t>
                      </a:r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09600" y="4648200"/>
          <a:ext cx="3657600" cy="112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</a:tblGrid>
              <a:tr h="137160">
                <a:tc gridSpan="3">
                  <a:txBody>
                    <a:bodyPr/>
                    <a:lstStyle/>
                    <a:p>
                      <a:r>
                        <a:rPr lang="en-IN" dirty="0" smtClean="0"/>
                        <a:t>Balance</a:t>
                      </a:r>
                      <a:r>
                        <a:rPr lang="en-IN" baseline="0" dirty="0" smtClean="0"/>
                        <a:t> with Bank</a:t>
                      </a:r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dirty="0" smtClean="0"/>
                        <a:t>Balance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50,00,000</a:t>
                      </a:r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4748829"/>
              </p:ext>
            </p:extLst>
          </p:nvPr>
        </p:nvGraphicFramePr>
        <p:xfrm>
          <a:off x="4953000" y="1828800"/>
          <a:ext cx="3810000" cy="166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000"/>
                <a:gridCol w="1270000"/>
                <a:gridCol w="1270000"/>
              </a:tblGrid>
              <a:tr h="381000">
                <a:tc gridSpan="3">
                  <a:txBody>
                    <a:bodyPr/>
                    <a:lstStyle/>
                    <a:p>
                      <a:r>
                        <a:rPr lang="en-IN" dirty="0" smtClean="0"/>
                        <a:t>Electronic Liability</a:t>
                      </a:r>
                      <a:r>
                        <a:rPr lang="en-IN" baseline="0" dirty="0" smtClean="0"/>
                        <a:t> Register</a:t>
                      </a:r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dirty="0" smtClean="0"/>
                        <a:t>Output tax for month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200,000</a:t>
                      </a:r>
                    </a:p>
                    <a:p>
                      <a:pPr algn="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200,000</a:t>
                      </a:r>
                    </a:p>
                    <a:p>
                      <a:pPr algn="r"/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b="1" dirty="0" smtClean="0">
                          <a:solidFill>
                            <a:srgbClr val="FF0000"/>
                          </a:solidFill>
                        </a:rPr>
                        <a:t>(-) Tax Credit</a:t>
                      </a:r>
                      <a:endParaRPr lang="en-IN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b="1" dirty="0" smtClean="0">
                          <a:solidFill>
                            <a:srgbClr val="FF0000"/>
                          </a:solidFill>
                        </a:rPr>
                        <a:t>50,000</a:t>
                      </a:r>
                      <a:endParaRPr lang="en-IN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b="1" dirty="0" smtClean="0">
                          <a:solidFill>
                            <a:srgbClr val="FF0000"/>
                          </a:solidFill>
                        </a:rPr>
                        <a:t>150000</a:t>
                      </a:r>
                      <a:endParaRPr lang="en-IN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642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Electronic Cash Ledger – 19</a:t>
            </a:r>
            <a:r>
              <a:rPr lang="en-IN" baseline="30000" dirty="0" smtClean="0"/>
              <a:t>th</a:t>
            </a:r>
            <a:r>
              <a:rPr lang="en-IN" dirty="0" smtClean="0"/>
              <a:t> Feb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/>
            <a:endParaRPr lang="en-IN" sz="1800" dirty="0"/>
          </a:p>
          <a:p>
            <a:pPr lvl="1"/>
            <a:endParaRPr lang="en-IN" sz="2100" dirty="0" smtClean="0"/>
          </a:p>
          <a:p>
            <a:endParaRPr lang="en-IN" sz="2800" dirty="0" smtClean="0"/>
          </a:p>
          <a:p>
            <a:endParaRPr lang="en-IN" sz="2000" dirty="0"/>
          </a:p>
          <a:p>
            <a:pPr lvl="1"/>
            <a:endParaRPr lang="en-IN" sz="2400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07-03-2017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E2002869-F002-4446-8096-EA75B9F6AEE7}" type="slidenum">
              <a:rPr lang="en-IN" smtClean="0"/>
              <a:pPr/>
              <a:t>13</a:t>
            </a:fld>
            <a:endParaRPr lang="en-IN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4501812"/>
              </p:ext>
            </p:extLst>
          </p:nvPr>
        </p:nvGraphicFramePr>
        <p:xfrm>
          <a:off x="609600" y="1828800"/>
          <a:ext cx="3886200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1295400"/>
                <a:gridCol w="1295400"/>
              </a:tblGrid>
              <a:tr h="381000">
                <a:tc gridSpan="3">
                  <a:txBody>
                    <a:bodyPr/>
                    <a:lstStyle/>
                    <a:p>
                      <a:r>
                        <a:rPr lang="en-IN" dirty="0" smtClean="0"/>
                        <a:t>Electronic</a:t>
                      </a:r>
                      <a:r>
                        <a:rPr lang="en-IN" baseline="0" dirty="0" smtClean="0"/>
                        <a:t> Cash Ledger</a:t>
                      </a:r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dirty="0" smtClean="0"/>
                        <a:t>Balance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50,000</a:t>
                      </a:r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b="1" dirty="0" smtClean="0">
                          <a:solidFill>
                            <a:srgbClr val="FF0000"/>
                          </a:solidFill>
                        </a:rPr>
                        <a:t>(+) Tax Paid</a:t>
                      </a:r>
                      <a:endParaRPr lang="en-IN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b="1" dirty="0" smtClean="0">
                          <a:solidFill>
                            <a:srgbClr val="FF0000"/>
                          </a:solidFill>
                        </a:rPr>
                        <a:t>250,000</a:t>
                      </a:r>
                      <a:endParaRPr lang="en-IN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b="1" dirty="0" smtClean="0">
                          <a:solidFill>
                            <a:srgbClr val="FF0000"/>
                          </a:solidFill>
                        </a:rPr>
                        <a:t>300,000</a:t>
                      </a:r>
                      <a:endParaRPr lang="en-IN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0043023"/>
              </p:ext>
            </p:extLst>
          </p:nvPr>
        </p:nvGraphicFramePr>
        <p:xfrm>
          <a:off x="609600" y="4648200"/>
          <a:ext cx="3886200" cy="112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1295400"/>
                <a:gridCol w="1295400"/>
              </a:tblGrid>
              <a:tr h="137160">
                <a:tc gridSpan="3">
                  <a:txBody>
                    <a:bodyPr/>
                    <a:lstStyle/>
                    <a:p>
                      <a:r>
                        <a:rPr lang="en-IN" dirty="0" smtClean="0"/>
                        <a:t>Balance</a:t>
                      </a:r>
                      <a:r>
                        <a:rPr lang="en-IN" baseline="0" dirty="0" smtClean="0"/>
                        <a:t> with Bank</a:t>
                      </a:r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dirty="0" smtClean="0"/>
                        <a:t>Balance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50,00,000</a:t>
                      </a:r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b="1" dirty="0" smtClean="0">
                          <a:solidFill>
                            <a:srgbClr val="FF0000"/>
                          </a:solidFill>
                        </a:rPr>
                        <a:t>(-)</a:t>
                      </a:r>
                      <a:r>
                        <a:rPr lang="en-IN" b="1" baseline="0" dirty="0" smtClean="0">
                          <a:solidFill>
                            <a:srgbClr val="FF0000"/>
                          </a:solidFill>
                        </a:rPr>
                        <a:t> Tax Paid</a:t>
                      </a:r>
                      <a:endParaRPr lang="en-IN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b="1" dirty="0" smtClean="0">
                          <a:solidFill>
                            <a:srgbClr val="FF0000"/>
                          </a:solidFill>
                        </a:rPr>
                        <a:t>250,000</a:t>
                      </a:r>
                      <a:endParaRPr lang="en-IN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b="1" dirty="0" smtClean="0">
                          <a:solidFill>
                            <a:srgbClr val="FF0000"/>
                          </a:solidFill>
                        </a:rPr>
                        <a:t>47,50,000</a:t>
                      </a:r>
                      <a:endParaRPr lang="en-IN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5363603"/>
              </p:ext>
            </p:extLst>
          </p:nvPr>
        </p:nvGraphicFramePr>
        <p:xfrm>
          <a:off x="4953000" y="1828800"/>
          <a:ext cx="3810000" cy="166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000"/>
                <a:gridCol w="1270000"/>
                <a:gridCol w="1270000"/>
              </a:tblGrid>
              <a:tr h="381000">
                <a:tc gridSpan="3">
                  <a:txBody>
                    <a:bodyPr/>
                    <a:lstStyle/>
                    <a:p>
                      <a:r>
                        <a:rPr lang="en-IN" dirty="0" smtClean="0"/>
                        <a:t>Electronic Liability</a:t>
                      </a:r>
                      <a:r>
                        <a:rPr lang="en-IN" baseline="0" dirty="0" smtClean="0"/>
                        <a:t> Register</a:t>
                      </a:r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dirty="0" smtClean="0"/>
                        <a:t>Output tax for month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200,000</a:t>
                      </a:r>
                    </a:p>
                    <a:p>
                      <a:pPr algn="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200,000</a:t>
                      </a:r>
                    </a:p>
                    <a:p>
                      <a:pPr algn="r"/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dirty="0" smtClean="0"/>
                        <a:t>(-) Tax Credit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50,000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150,000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990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Electronic Cash Ledger – 20</a:t>
            </a:r>
            <a:r>
              <a:rPr lang="en-IN" baseline="30000" dirty="0" smtClean="0"/>
              <a:t>th</a:t>
            </a:r>
            <a:r>
              <a:rPr lang="en-IN" dirty="0" smtClean="0"/>
              <a:t> Feb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/>
            <a:endParaRPr lang="en-IN" sz="1800" dirty="0"/>
          </a:p>
          <a:p>
            <a:pPr lvl="1"/>
            <a:endParaRPr lang="en-IN" sz="2100" dirty="0" smtClean="0"/>
          </a:p>
          <a:p>
            <a:endParaRPr lang="en-IN" sz="2800" dirty="0" smtClean="0"/>
          </a:p>
          <a:p>
            <a:endParaRPr lang="en-IN" sz="2000" dirty="0"/>
          </a:p>
          <a:p>
            <a:pPr lvl="1"/>
            <a:endParaRPr lang="en-IN" sz="2400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07-03-2017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E2002869-F002-4446-8096-EA75B9F6AEE7}" type="slidenum">
              <a:rPr lang="en-IN" smtClean="0"/>
              <a:pPr/>
              <a:t>14</a:t>
            </a:fld>
            <a:endParaRPr lang="en-IN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1396429"/>
              </p:ext>
            </p:extLst>
          </p:nvPr>
        </p:nvGraphicFramePr>
        <p:xfrm>
          <a:off x="609600" y="1828800"/>
          <a:ext cx="3886200" cy="20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1295400"/>
                <a:gridCol w="1295400"/>
              </a:tblGrid>
              <a:tr h="381000">
                <a:tc gridSpan="3">
                  <a:txBody>
                    <a:bodyPr/>
                    <a:lstStyle/>
                    <a:p>
                      <a:r>
                        <a:rPr lang="en-IN" dirty="0" smtClean="0"/>
                        <a:t>Electronic</a:t>
                      </a:r>
                      <a:r>
                        <a:rPr lang="en-IN" baseline="0" dirty="0" smtClean="0"/>
                        <a:t> Cash Ledger</a:t>
                      </a:r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dirty="0" smtClean="0"/>
                        <a:t>Balance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50,000</a:t>
                      </a:r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dirty="0" smtClean="0"/>
                        <a:t>(+) Tax Paid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250,000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300,000</a:t>
                      </a:r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b="1" dirty="0" smtClean="0">
                          <a:solidFill>
                            <a:srgbClr val="FF0000"/>
                          </a:solidFill>
                        </a:rPr>
                        <a:t>(-) Tax Utilized</a:t>
                      </a:r>
                      <a:endParaRPr lang="en-IN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b="1" dirty="0" smtClean="0">
                          <a:solidFill>
                            <a:srgbClr val="FF0000"/>
                          </a:solidFill>
                        </a:rPr>
                        <a:t>150,000</a:t>
                      </a:r>
                      <a:endParaRPr lang="en-IN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b="1" dirty="0" smtClean="0">
                          <a:solidFill>
                            <a:srgbClr val="FF0000"/>
                          </a:solidFill>
                        </a:rPr>
                        <a:t>150,000</a:t>
                      </a:r>
                      <a:endParaRPr lang="en-IN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432680"/>
              </p:ext>
            </p:extLst>
          </p:nvPr>
        </p:nvGraphicFramePr>
        <p:xfrm>
          <a:off x="609600" y="4648200"/>
          <a:ext cx="3886200" cy="112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1295400"/>
                <a:gridCol w="1295400"/>
              </a:tblGrid>
              <a:tr h="137160">
                <a:tc gridSpan="3">
                  <a:txBody>
                    <a:bodyPr/>
                    <a:lstStyle/>
                    <a:p>
                      <a:r>
                        <a:rPr lang="en-IN" dirty="0" smtClean="0"/>
                        <a:t>Balance</a:t>
                      </a:r>
                      <a:r>
                        <a:rPr lang="en-IN" baseline="0" dirty="0" smtClean="0"/>
                        <a:t> with Bank</a:t>
                      </a:r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dirty="0" smtClean="0"/>
                        <a:t>Balance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50,00,000</a:t>
                      </a:r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dirty="0" smtClean="0"/>
                        <a:t>(-)</a:t>
                      </a:r>
                      <a:r>
                        <a:rPr lang="en-IN" baseline="0" dirty="0" smtClean="0"/>
                        <a:t> Tax Paid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250,000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47,50,000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7434267"/>
              </p:ext>
            </p:extLst>
          </p:nvPr>
        </p:nvGraphicFramePr>
        <p:xfrm>
          <a:off x="4953000" y="1828800"/>
          <a:ext cx="3810000" cy="20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000"/>
                <a:gridCol w="1270000"/>
                <a:gridCol w="1270000"/>
              </a:tblGrid>
              <a:tr h="381000">
                <a:tc gridSpan="3">
                  <a:txBody>
                    <a:bodyPr/>
                    <a:lstStyle/>
                    <a:p>
                      <a:r>
                        <a:rPr lang="en-IN" dirty="0" smtClean="0"/>
                        <a:t>Electronic Liability</a:t>
                      </a:r>
                      <a:r>
                        <a:rPr lang="en-IN" baseline="0" dirty="0" smtClean="0"/>
                        <a:t> Register</a:t>
                      </a:r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dirty="0" smtClean="0"/>
                        <a:t>Output tax for month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200,000</a:t>
                      </a:r>
                    </a:p>
                    <a:p>
                      <a:pPr algn="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200,000</a:t>
                      </a:r>
                    </a:p>
                    <a:p>
                      <a:pPr algn="r"/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dirty="0" smtClean="0"/>
                        <a:t>(-) Tax Credit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50,000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150,000</a:t>
                      </a:r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b="0" dirty="0" smtClean="0">
                          <a:solidFill>
                            <a:srgbClr val="FF0000"/>
                          </a:solidFill>
                        </a:rPr>
                        <a:t>(-) Tax Paid</a:t>
                      </a:r>
                      <a:endParaRPr lang="en-IN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b="1" dirty="0" smtClean="0">
                          <a:solidFill>
                            <a:srgbClr val="FF0000"/>
                          </a:solidFill>
                        </a:rPr>
                        <a:t>150,000</a:t>
                      </a:r>
                      <a:endParaRPr lang="en-IN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b="1" dirty="0" smtClean="0">
                          <a:solidFill>
                            <a:srgbClr val="FF0000"/>
                          </a:solidFill>
                        </a:rPr>
                        <a:t>NIL</a:t>
                      </a:r>
                      <a:endParaRPr lang="en-IN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8820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Electronic Cash Ledger – 20</a:t>
            </a:r>
            <a:r>
              <a:rPr lang="en-IN" baseline="30000" dirty="0" smtClean="0"/>
              <a:t>th</a:t>
            </a:r>
            <a:r>
              <a:rPr lang="en-IN" dirty="0" smtClean="0"/>
              <a:t> Feb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/>
            <a:endParaRPr lang="en-IN" sz="1800" dirty="0"/>
          </a:p>
          <a:p>
            <a:pPr lvl="1"/>
            <a:endParaRPr lang="en-IN" sz="2100" dirty="0" smtClean="0"/>
          </a:p>
          <a:p>
            <a:endParaRPr lang="en-IN" sz="2800" dirty="0" smtClean="0"/>
          </a:p>
          <a:p>
            <a:endParaRPr lang="en-IN" sz="2000" dirty="0"/>
          </a:p>
          <a:p>
            <a:pPr lvl="1"/>
            <a:endParaRPr lang="en-IN" sz="2400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07-03-2017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E2002869-F002-4446-8096-EA75B9F6AEE7}" type="slidenum">
              <a:rPr lang="en-IN" smtClean="0"/>
              <a:pPr/>
              <a:t>15</a:t>
            </a:fld>
            <a:endParaRPr lang="en-IN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09600" y="1828800"/>
          <a:ext cx="3886200" cy="20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1295400"/>
                <a:gridCol w="1295400"/>
              </a:tblGrid>
              <a:tr h="381000">
                <a:tc gridSpan="3">
                  <a:txBody>
                    <a:bodyPr/>
                    <a:lstStyle/>
                    <a:p>
                      <a:r>
                        <a:rPr lang="en-IN" dirty="0" smtClean="0"/>
                        <a:t>Electronic</a:t>
                      </a:r>
                      <a:r>
                        <a:rPr lang="en-IN" baseline="0" dirty="0" smtClean="0"/>
                        <a:t> Cash Ledger</a:t>
                      </a:r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dirty="0" smtClean="0"/>
                        <a:t>Balance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50,000</a:t>
                      </a:r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dirty="0" smtClean="0"/>
                        <a:t>(+) Tax Paid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250,000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300,000</a:t>
                      </a:r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dirty="0" smtClean="0"/>
                        <a:t>(-) Tax Utilized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150,000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150,000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09600" y="4648200"/>
          <a:ext cx="3886200" cy="112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1295400"/>
                <a:gridCol w="1295400"/>
              </a:tblGrid>
              <a:tr h="137160">
                <a:tc gridSpan="3">
                  <a:txBody>
                    <a:bodyPr/>
                    <a:lstStyle/>
                    <a:p>
                      <a:r>
                        <a:rPr lang="en-IN" dirty="0" smtClean="0"/>
                        <a:t>Balance</a:t>
                      </a:r>
                      <a:r>
                        <a:rPr lang="en-IN" baseline="0" dirty="0" smtClean="0"/>
                        <a:t> with Bank</a:t>
                      </a:r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dirty="0" smtClean="0"/>
                        <a:t>Balance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50,00,000</a:t>
                      </a:r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dirty="0" smtClean="0"/>
                        <a:t>(-)</a:t>
                      </a:r>
                      <a:r>
                        <a:rPr lang="en-IN" baseline="0" dirty="0" smtClean="0"/>
                        <a:t> Tax Paid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250,000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47,50,000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0592915"/>
              </p:ext>
            </p:extLst>
          </p:nvPr>
        </p:nvGraphicFramePr>
        <p:xfrm>
          <a:off x="4953000" y="1828800"/>
          <a:ext cx="3810000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000"/>
                <a:gridCol w="1270000"/>
                <a:gridCol w="1270000"/>
              </a:tblGrid>
              <a:tr h="381000">
                <a:tc gridSpan="3">
                  <a:txBody>
                    <a:bodyPr/>
                    <a:lstStyle/>
                    <a:p>
                      <a:r>
                        <a:rPr lang="en-IN" dirty="0" smtClean="0"/>
                        <a:t>Electronic Liability</a:t>
                      </a:r>
                      <a:r>
                        <a:rPr lang="en-IN" baseline="0" dirty="0" smtClean="0"/>
                        <a:t> Register</a:t>
                      </a:r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dirty="0" smtClean="0"/>
                        <a:t>Output tax for month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200,000</a:t>
                      </a:r>
                    </a:p>
                    <a:p>
                      <a:pPr algn="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200,000</a:t>
                      </a:r>
                    </a:p>
                    <a:p>
                      <a:pPr algn="r"/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dirty="0" smtClean="0"/>
                        <a:t>(-) Tax Credit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50,000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150,000</a:t>
                      </a:r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dirty="0" smtClean="0"/>
                        <a:t>(-) Tax Paid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150,000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NIL</a:t>
                      </a:r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b="1" dirty="0" smtClean="0">
                          <a:solidFill>
                            <a:srgbClr val="FF0000"/>
                          </a:solidFill>
                        </a:rPr>
                        <a:t>(+) Credit Mismatch </a:t>
                      </a:r>
                      <a:endParaRPr lang="en-IN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b="1" dirty="0" smtClean="0">
                          <a:solidFill>
                            <a:srgbClr val="FF0000"/>
                          </a:solidFill>
                        </a:rPr>
                        <a:t>250,000</a:t>
                      </a:r>
                      <a:endParaRPr lang="en-IN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b="1" dirty="0" smtClean="0">
                          <a:solidFill>
                            <a:srgbClr val="FF0000"/>
                          </a:solidFill>
                        </a:rPr>
                        <a:t>250,000</a:t>
                      </a:r>
                      <a:endParaRPr lang="en-IN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099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Electronic Cash Ledger – 20</a:t>
            </a:r>
            <a:r>
              <a:rPr lang="en-IN" baseline="30000" dirty="0" smtClean="0"/>
              <a:t>th</a:t>
            </a:r>
            <a:r>
              <a:rPr lang="en-IN" dirty="0" smtClean="0"/>
              <a:t> Feb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/>
            <a:endParaRPr lang="en-IN" sz="1800" dirty="0"/>
          </a:p>
          <a:p>
            <a:pPr lvl="1"/>
            <a:endParaRPr lang="en-IN" sz="2100" dirty="0" smtClean="0"/>
          </a:p>
          <a:p>
            <a:endParaRPr lang="en-IN" sz="2800" dirty="0" smtClean="0"/>
          </a:p>
          <a:p>
            <a:endParaRPr lang="en-IN" sz="2000" dirty="0"/>
          </a:p>
          <a:p>
            <a:pPr lvl="1"/>
            <a:endParaRPr lang="en-IN" sz="2400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07-03-2017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E2002869-F002-4446-8096-EA75B9F6AEE7}" type="slidenum">
              <a:rPr lang="en-IN" smtClean="0"/>
              <a:pPr/>
              <a:t>16</a:t>
            </a:fld>
            <a:endParaRPr lang="en-IN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9823519"/>
              </p:ext>
            </p:extLst>
          </p:nvPr>
        </p:nvGraphicFramePr>
        <p:xfrm>
          <a:off x="609600" y="1828800"/>
          <a:ext cx="3886200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1295400"/>
                <a:gridCol w="1295400"/>
              </a:tblGrid>
              <a:tr h="381000">
                <a:tc gridSpan="3">
                  <a:txBody>
                    <a:bodyPr/>
                    <a:lstStyle/>
                    <a:p>
                      <a:r>
                        <a:rPr lang="en-IN" dirty="0" smtClean="0"/>
                        <a:t>Electronic</a:t>
                      </a:r>
                      <a:r>
                        <a:rPr lang="en-IN" baseline="0" dirty="0" smtClean="0"/>
                        <a:t> Cash Ledger</a:t>
                      </a:r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dirty="0" smtClean="0"/>
                        <a:t>Balance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50,000</a:t>
                      </a:r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dirty="0" smtClean="0"/>
                        <a:t>(+) Tax Paid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250,000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300,000</a:t>
                      </a:r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dirty="0" smtClean="0"/>
                        <a:t>(-) Tax Utilized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150,000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150,000</a:t>
                      </a:r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b="1" dirty="0" smtClean="0">
                          <a:solidFill>
                            <a:srgbClr val="FF0000"/>
                          </a:solidFill>
                        </a:rPr>
                        <a:t>(-) Tax Utilized</a:t>
                      </a:r>
                      <a:endParaRPr lang="en-IN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b="1" dirty="0" smtClean="0">
                          <a:solidFill>
                            <a:srgbClr val="FF0000"/>
                          </a:solidFill>
                        </a:rPr>
                        <a:t>150,000</a:t>
                      </a:r>
                      <a:endParaRPr lang="en-IN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b="1" dirty="0" smtClean="0">
                          <a:solidFill>
                            <a:srgbClr val="FF0000"/>
                          </a:solidFill>
                        </a:rPr>
                        <a:t>NIL</a:t>
                      </a:r>
                      <a:endParaRPr lang="en-IN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09600" y="4648200"/>
          <a:ext cx="3886200" cy="112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1295400"/>
                <a:gridCol w="1295400"/>
              </a:tblGrid>
              <a:tr h="137160">
                <a:tc gridSpan="3">
                  <a:txBody>
                    <a:bodyPr/>
                    <a:lstStyle/>
                    <a:p>
                      <a:r>
                        <a:rPr lang="en-IN" dirty="0" smtClean="0"/>
                        <a:t>Balance</a:t>
                      </a:r>
                      <a:r>
                        <a:rPr lang="en-IN" baseline="0" dirty="0" smtClean="0"/>
                        <a:t> with Bank</a:t>
                      </a:r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dirty="0" smtClean="0"/>
                        <a:t>Balance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50,00,000</a:t>
                      </a:r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dirty="0" smtClean="0"/>
                        <a:t>(-)</a:t>
                      </a:r>
                      <a:r>
                        <a:rPr lang="en-IN" baseline="0" dirty="0" smtClean="0"/>
                        <a:t> Tax Paid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250,000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47,50,000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6853177"/>
              </p:ext>
            </p:extLst>
          </p:nvPr>
        </p:nvGraphicFramePr>
        <p:xfrm>
          <a:off x="4953000" y="1828800"/>
          <a:ext cx="3810000" cy="306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000"/>
                <a:gridCol w="1270000"/>
                <a:gridCol w="1270000"/>
              </a:tblGrid>
              <a:tr h="381000">
                <a:tc gridSpan="3">
                  <a:txBody>
                    <a:bodyPr/>
                    <a:lstStyle/>
                    <a:p>
                      <a:r>
                        <a:rPr lang="en-IN" dirty="0" smtClean="0"/>
                        <a:t>Electronic Liability</a:t>
                      </a:r>
                      <a:r>
                        <a:rPr lang="en-IN" baseline="0" dirty="0" smtClean="0"/>
                        <a:t> Register</a:t>
                      </a:r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dirty="0" smtClean="0"/>
                        <a:t>Output tax for month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200,000</a:t>
                      </a:r>
                    </a:p>
                    <a:p>
                      <a:pPr algn="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200,000</a:t>
                      </a:r>
                    </a:p>
                    <a:p>
                      <a:pPr algn="r"/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dirty="0" smtClean="0"/>
                        <a:t>(-) Tax Credit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50,000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150,000</a:t>
                      </a:r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dirty="0" smtClean="0"/>
                        <a:t>(-) Tax Paid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150,000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NIL</a:t>
                      </a:r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dirty="0" smtClean="0"/>
                        <a:t>(+) Credit Mismatch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250,000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dirty="0" smtClean="0"/>
                        <a:t>250,000</a:t>
                      </a:r>
                      <a:endParaRPr lang="en-I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IN" b="0" dirty="0" smtClean="0">
                          <a:solidFill>
                            <a:srgbClr val="FF0000"/>
                          </a:solidFill>
                        </a:rPr>
                        <a:t>(-) Tax Paid</a:t>
                      </a:r>
                      <a:endParaRPr lang="en-IN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b="1" dirty="0" smtClean="0">
                          <a:solidFill>
                            <a:srgbClr val="FF0000"/>
                          </a:solidFill>
                        </a:rPr>
                        <a:t>150,000</a:t>
                      </a:r>
                      <a:endParaRPr lang="en-IN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b="1" dirty="0" smtClean="0">
                          <a:solidFill>
                            <a:srgbClr val="FF0000"/>
                          </a:solidFill>
                        </a:rPr>
                        <a:t>100,000</a:t>
                      </a:r>
                      <a:endParaRPr lang="en-IN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501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Ledgers to be maintained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CGST, SGST and IGST – Input</a:t>
            </a:r>
          </a:p>
          <a:p>
            <a:r>
              <a:rPr lang="en-IN" sz="2400" dirty="0"/>
              <a:t>CGST, SGST and IGST </a:t>
            </a:r>
            <a:r>
              <a:rPr lang="en-IN" sz="2400" dirty="0" smtClean="0"/>
              <a:t>– Credits to be distributed in ISD</a:t>
            </a:r>
            <a:endParaRPr lang="en-IN" sz="2400" dirty="0"/>
          </a:p>
          <a:p>
            <a:r>
              <a:rPr lang="en-IN" sz="2400" dirty="0" smtClean="0"/>
              <a:t>CGST</a:t>
            </a:r>
            <a:r>
              <a:rPr lang="en-IN" sz="2400" dirty="0"/>
              <a:t>, SGST and IGST </a:t>
            </a:r>
            <a:r>
              <a:rPr lang="en-IN" sz="2400" dirty="0" smtClean="0"/>
              <a:t>– Output</a:t>
            </a:r>
          </a:p>
          <a:p>
            <a:r>
              <a:rPr lang="en-IN" sz="2400" dirty="0"/>
              <a:t>CGST, SGST and IGST </a:t>
            </a:r>
            <a:r>
              <a:rPr lang="en-IN" sz="2400" dirty="0" smtClean="0"/>
              <a:t>– Accrued but not due (CG)</a:t>
            </a:r>
          </a:p>
          <a:p>
            <a:r>
              <a:rPr lang="en-IN" sz="2400" dirty="0" smtClean="0"/>
              <a:t>Electronic Cash Register</a:t>
            </a:r>
          </a:p>
          <a:p>
            <a:r>
              <a:rPr lang="en-IN" sz="2400" dirty="0" smtClean="0"/>
              <a:t>Electronic Credit Register</a:t>
            </a:r>
          </a:p>
          <a:p>
            <a:r>
              <a:rPr lang="en-IN" sz="2400" dirty="0" smtClean="0"/>
              <a:t>Electronic Liability Register</a:t>
            </a:r>
          </a:p>
          <a:p>
            <a:endParaRPr lang="en-IN" sz="2800" dirty="0" smtClean="0"/>
          </a:p>
          <a:p>
            <a:endParaRPr lang="en-IN" sz="2000" dirty="0"/>
          </a:p>
          <a:p>
            <a:pPr lvl="1"/>
            <a:endParaRPr lang="en-IN" sz="2400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07-03-2017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E2002869-F002-4446-8096-EA75B9F6AEE7}" type="slidenum">
              <a:rPr lang="en-IN" smtClean="0"/>
              <a:pPr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6721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Cash Ledger – State Specific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Cash Ledger linked to the registration</a:t>
            </a:r>
          </a:p>
          <a:p>
            <a:pPr lvl="1"/>
            <a:r>
              <a:rPr lang="en-IN" sz="2100" dirty="0" smtClean="0"/>
              <a:t>Balance in the cash ledger can be utilized against the respective State tax liability</a:t>
            </a:r>
          </a:p>
          <a:p>
            <a:pPr lvl="1"/>
            <a:r>
              <a:rPr lang="en-IN" sz="2100" dirty="0" smtClean="0"/>
              <a:t>Excess balance in one State and tax payable in another State</a:t>
            </a:r>
          </a:p>
          <a:p>
            <a:r>
              <a:rPr lang="en-IN" sz="2400" dirty="0" smtClean="0"/>
              <a:t>Examine the cost of maintaining balances in various States v Excess Input tax in States and tax payable in one State</a:t>
            </a:r>
          </a:p>
          <a:p>
            <a:pPr lvl="1"/>
            <a:r>
              <a:rPr lang="en-IN" sz="2100" dirty="0" smtClean="0"/>
              <a:t>Stock Transfers</a:t>
            </a:r>
          </a:p>
          <a:p>
            <a:pPr lvl="1"/>
            <a:r>
              <a:rPr lang="en-IN" sz="2100" dirty="0" smtClean="0"/>
              <a:t>Timely billing of intra company transactions</a:t>
            </a:r>
          </a:p>
          <a:p>
            <a:r>
              <a:rPr lang="en-IN" sz="2400" dirty="0" smtClean="0"/>
              <a:t>Dashboards released by GSTN Portal</a:t>
            </a:r>
          </a:p>
          <a:p>
            <a:pPr lvl="1"/>
            <a:r>
              <a:rPr lang="en-IN" sz="2100" dirty="0" smtClean="0"/>
              <a:t>CGST, SGST and IGST to be disclosed separately</a:t>
            </a:r>
          </a:p>
          <a:p>
            <a:endParaRPr lang="en-IN" sz="2800" dirty="0" smtClean="0"/>
          </a:p>
          <a:p>
            <a:endParaRPr lang="en-IN" sz="2000" dirty="0"/>
          </a:p>
          <a:p>
            <a:pPr lvl="1"/>
            <a:endParaRPr lang="en-IN" sz="2400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07-03-2017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E2002869-F002-4446-8096-EA75B9F6AEE7}" type="slidenum">
              <a:rPr lang="en-IN" smtClean="0"/>
              <a:pPr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1551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Record Maintenance</a:t>
            </a:r>
            <a:endParaRPr lang="en-I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07-03-2017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02869-F002-4446-8096-EA75B9F6AEE7}" type="slidenum">
              <a:rPr lang="en-IN" smtClean="0"/>
              <a:pPr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747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Record Maintenance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Documents to be maintained [Electronic </a:t>
            </a:r>
            <a:r>
              <a:rPr lang="en-IN" sz="2400" dirty="0"/>
              <a:t>documents (IT Act, 2000</a:t>
            </a:r>
            <a:r>
              <a:rPr lang="en-IN" sz="2400" dirty="0" smtClean="0"/>
              <a:t>)]</a:t>
            </a:r>
          </a:p>
          <a:p>
            <a:pPr lvl="1"/>
            <a:r>
              <a:rPr lang="en-IN" sz="2100" dirty="0" smtClean="0"/>
              <a:t>Production or Manufacture of Goods</a:t>
            </a:r>
          </a:p>
          <a:p>
            <a:pPr lvl="1"/>
            <a:r>
              <a:rPr lang="en-IN" sz="2100" dirty="0" smtClean="0"/>
              <a:t>Inward Supplies</a:t>
            </a:r>
          </a:p>
          <a:p>
            <a:pPr lvl="1"/>
            <a:r>
              <a:rPr lang="en-IN" sz="2100" dirty="0" smtClean="0"/>
              <a:t>Outward Supplies</a:t>
            </a:r>
          </a:p>
          <a:p>
            <a:pPr lvl="1"/>
            <a:r>
              <a:rPr lang="en-IN" sz="2100" dirty="0" smtClean="0"/>
              <a:t>Stock of Goods</a:t>
            </a:r>
          </a:p>
          <a:p>
            <a:pPr lvl="1"/>
            <a:r>
              <a:rPr lang="en-IN" sz="2100" dirty="0" smtClean="0"/>
              <a:t>Input tax credit</a:t>
            </a:r>
          </a:p>
          <a:p>
            <a:pPr lvl="1"/>
            <a:r>
              <a:rPr lang="en-IN" sz="2100" dirty="0" smtClean="0"/>
              <a:t>Output tax payable and paid</a:t>
            </a:r>
          </a:p>
          <a:p>
            <a:r>
              <a:rPr lang="en-IN" sz="2400" dirty="0" smtClean="0"/>
              <a:t>GST Portal</a:t>
            </a:r>
          </a:p>
          <a:p>
            <a:pPr lvl="1"/>
            <a:r>
              <a:rPr lang="en-IN" sz="2100" dirty="0"/>
              <a:t>Electronic Cash Register</a:t>
            </a:r>
          </a:p>
          <a:p>
            <a:pPr lvl="1"/>
            <a:r>
              <a:rPr lang="en-IN" sz="2100" dirty="0"/>
              <a:t>Electronic Credit Register</a:t>
            </a:r>
          </a:p>
          <a:p>
            <a:endParaRPr lang="en-IN" sz="2400" dirty="0" smtClean="0"/>
          </a:p>
          <a:p>
            <a:endParaRPr lang="en-IN" sz="24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07-03-2017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E2002869-F002-4446-8096-EA75B9F6AEE7}" type="slidenum">
              <a:rPr lang="en-IN" smtClean="0"/>
              <a:pPr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8121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Record Maintenance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More than one place of business</a:t>
            </a:r>
          </a:p>
          <a:p>
            <a:r>
              <a:rPr lang="en-IN" sz="2400" dirty="0" smtClean="0"/>
              <a:t>Audit of Records and Reconciliation</a:t>
            </a:r>
          </a:p>
          <a:p>
            <a:r>
              <a:rPr lang="en-IN" sz="2400" dirty="0" smtClean="0"/>
              <a:t>Warehouse Owner / Operator</a:t>
            </a:r>
          </a:p>
          <a:p>
            <a:pPr lvl="1"/>
            <a:r>
              <a:rPr lang="en-IN" sz="2100" dirty="0" smtClean="0"/>
              <a:t>Maintain details of consignor and consignee</a:t>
            </a:r>
          </a:p>
          <a:p>
            <a:r>
              <a:rPr lang="en-IN" sz="2400" dirty="0" smtClean="0"/>
              <a:t>Period of Retention of Documents</a:t>
            </a:r>
          </a:p>
          <a:p>
            <a:pPr lvl="1"/>
            <a:r>
              <a:rPr lang="en-IN" sz="2100" dirty="0" smtClean="0"/>
              <a:t>60 months from date of filing of annual return</a:t>
            </a:r>
          </a:p>
          <a:p>
            <a:pPr lvl="1"/>
            <a:r>
              <a:rPr lang="en-IN" sz="2100" dirty="0" smtClean="0"/>
              <a:t>5 years and 9 months from end of the year</a:t>
            </a:r>
            <a:endParaRPr lang="en-IN" sz="2100" dirty="0"/>
          </a:p>
          <a:p>
            <a:endParaRPr lang="en-IN" sz="2400" dirty="0" smtClean="0"/>
          </a:p>
          <a:p>
            <a:endParaRPr lang="en-IN" sz="24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07-03-2017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E2002869-F002-4446-8096-EA75B9F6AEE7}" type="slidenum">
              <a:rPr lang="en-IN" smtClean="0"/>
              <a:pPr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9580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1462314" y="457200"/>
            <a:ext cx="7315200" cy="3276600"/>
          </a:xfrm>
        </p:spPr>
        <p:txBody>
          <a:bodyPr>
            <a:normAutofit/>
          </a:bodyPr>
          <a:lstStyle/>
          <a:p>
            <a:pPr>
              <a:defRPr/>
            </a:pPr>
            <a:endParaRPr lang="en-US" sz="18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defRPr/>
            </a:pPr>
            <a:endParaRPr lang="en-US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defRPr/>
            </a:pPr>
            <a:endParaRPr lang="en-US" sz="18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defRPr/>
            </a:pPr>
            <a:endParaRPr lang="en-US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defRPr/>
            </a:pPr>
            <a:r>
              <a:rPr lang="en-US" sz="2000" dirty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Thank You</a:t>
            </a:r>
            <a:endParaRPr lang="en-IN" sz="2000" dirty="0">
              <a:ln w="0"/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>
              <a:defRPr/>
            </a:pP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For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any Clarification, Please Contact </a:t>
            </a:r>
          </a:p>
          <a:p>
            <a:pPr>
              <a:defRPr/>
            </a:pPr>
            <a:r>
              <a:rPr lang="en-US" altLang="zh-TW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Indirect Taxes Committee of ICAI</a:t>
            </a:r>
          </a:p>
          <a:p>
            <a:pPr>
              <a:defRPr/>
            </a:pPr>
            <a:r>
              <a:rPr lang="en-US" altLang="zh-TW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Email: </a:t>
            </a:r>
            <a:r>
              <a:rPr lang="en-US" altLang="zh-TW" sz="2000" dirty="0">
                <a:solidFill>
                  <a:schemeClr val="tx2">
                    <a:lumMod val="75000"/>
                  </a:schemeClr>
                </a:solidFill>
                <a:hlinkClick r:id="rId3"/>
              </a:rPr>
              <a:t>idtc@icai.in</a:t>
            </a:r>
            <a:r>
              <a:rPr lang="en-US" altLang="zh-TW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Website: </a:t>
            </a:r>
            <a:r>
              <a:rPr lang="en-US" altLang="zh-TW" sz="2000" dirty="0">
                <a:solidFill>
                  <a:schemeClr val="tx1">
                    <a:lumMod val="65000"/>
                    <a:lumOff val="35000"/>
                  </a:schemeClr>
                </a:solidFill>
                <a:hlinkClick r:id="rId4"/>
              </a:rPr>
              <a:t>www.idtc.icai.org</a:t>
            </a:r>
            <a:endParaRPr lang="en-IN" sz="20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IN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07-03-2017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02869-F002-4446-8096-EA75B9F6AEE7}" type="slidenum">
              <a:rPr lang="en-IN" smtClean="0"/>
              <a:pPr/>
              <a:t>22</a:t>
            </a:fld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l="-1170" r="9237"/>
          <a:stretch/>
        </p:blipFill>
        <p:spPr>
          <a:xfrm>
            <a:off x="1676400" y="471714"/>
            <a:ext cx="1496320" cy="1357722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4732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1774</TotalTime>
  <Words>1123</Words>
  <Application>Microsoft Office PowerPoint</Application>
  <PresentationFormat>On-screen Show (4:3)</PresentationFormat>
  <Paragraphs>403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微軟正黑體</vt:lpstr>
      <vt:lpstr>Calibri</vt:lpstr>
      <vt:lpstr>Tw Cen MT</vt:lpstr>
      <vt:lpstr>Wingdings</vt:lpstr>
      <vt:lpstr>Wingdings 2</vt:lpstr>
      <vt:lpstr>Median</vt:lpstr>
      <vt:lpstr>Payment of Taxes</vt:lpstr>
      <vt:lpstr>Due date for payment of taxes</vt:lpstr>
      <vt:lpstr>Electronic Cash Ledger</vt:lpstr>
      <vt:lpstr>Electronic Cash Ledger</vt:lpstr>
      <vt:lpstr>Electronic Cash Ledger</vt:lpstr>
      <vt:lpstr>Electronic Cash Ledger</vt:lpstr>
      <vt:lpstr>Credit Matching</vt:lpstr>
      <vt:lpstr>Credit Mismatch</vt:lpstr>
      <vt:lpstr>Credit Mismatch</vt:lpstr>
      <vt:lpstr>Electronic Cash Ledger – 9th Feb</vt:lpstr>
      <vt:lpstr>Electronic Cash Ledger – 10th Feb</vt:lpstr>
      <vt:lpstr>Electronic Cash Ledger – 15th Feb</vt:lpstr>
      <vt:lpstr>Electronic Cash Ledger – 19th Feb</vt:lpstr>
      <vt:lpstr>Electronic Cash Ledger – 20th Feb</vt:lpstr>
      <vt:lpstr>Electronic Cash Ledger – 20th Feb</vt:lpstr>
      <vt:lpstr>Electronic Cash Ledger – 20th Feb</vt:lpstr>
      <vt:lpstr>Ledgers to be maintained</vt:lpstr>
      <vt:lpstr>Cash Ledger – State Specific</vt:lpstr>
      <vt:lpstr>Record Maintenance</vt:lpstr>
      <vt:lpstr>Record Maintenance</vt:lpstr>
      <vt:lpstr>Record Maintenance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Goods and service tax</dc:title>
  <dc:creator>Hanish</dc:creator>
  <cp:lastModifiedBy>Manoj</cp:lastModifiedBy>
  <cp:revision>207</cp:revision>
  <dcterms:created xsi:type="dcterms:W3CDTF">2014-12-30T17:40:30Z</dcterms:created>
  <dcterms:modified xsi:type="dcterms:W3CDTF">2017-03-07T08:58:15Z</dcterms:modified>
</cp:coreProperties>
</file>